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60" r:id="rId3"/>
    <p:sldId id="300" r:id="rId4"/>
    <p:sldId id="315" r:id="rId5"/>
    <p:sldId id="316" r:id="rId6"/>
    <p:sldId id="317" r:id="rId7"/>
    <p:sldId id="318" r:id="rId8"/>
    <p:sldId id="319" r:id="rId9"/>
    <p:sldId id="322" r:id="rId10"/>
    <p:sldId id="323" r:id="rId11"/>
    <p:sldId id="346" r:id="rId12"/>
    <p:sldId id="326" r:id="rId13"/>
    <p:sldId id="325" r:id="rId14"/>
    <p:sldId id="332" r:id="rId15"/>
    <p:sldId id="312" r:id="rId16"/>
    <p:sldId id="331" r:id="rId17"/>
    <p:sldId id="348" r:id="rId18"/>
    <p:sldId id="354" r:id="rId19"/>
    <p:sldId id="344" r:id="rId20"/>
    <p:sldId id="314" r:id="rId21"/>
    <p:sldId id="329" r:id="rId22"/>
    <p:sldId id="349" r:id="rId23"/>
    <p:sldId id="350" r:id="rId24"/>
    <p:sldId id="351" r:id="rId25"/>
    <p:sldId id="330" r:id="rId26"/>
    <p:sldId id="264" r:id="rId27"/>
    <p:sldId id="353" r:id="rId28"/>
    <p:sldId id="352" r:id="rId29"/>
    <p:sldId id="343" r:id="rId30"/>
    <p:sldId id="26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990099"/>
    <a:srgbClr val="CC0099"/>
    <a:srgbClr val="FF6600"/>
    <a:srgbClr val="33CC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671" autoAdjust="0"/>
  </p:normalViewPr>
  <p:slideViewPr>
    <p:cSldViewPr>
      <p:cViewPr varScale="1">
        <p:scale>
          <a:sx n="73" d="100"/>
          <a:sy n="73" d="100"/>
        </p:scale>
        <p:origin x="-102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Folha_de_C_lculo_do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lha_de_C_lculo_do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chart>
    <c:plotArea>
      <c:layout/>
      <c:barChart>
        <c:barDir val="col"/>
        <c:grouping val="stacked"/>
        <c:ser>
          <c:idx val="0"/>
          <c:order val="0"/>
          <c:tx>
            <c:strRef>
              <c:f>Folha1!$B$1</c:f>
              <c:strCache>
                <c:ptCount val="1"/>
                <c:pt idx="0">
                  <c:v>2008</c:v>
                </c:pt>
              </c:strCache>
            </c:strRef>
          </c:tx>
          <c:cat>
            <c:strRef>
              <c:f>Folha1!$A$2:$A$4</c:f>
              <c:strCache>
                <c:ptCount val="3"/>
                <c:pt idx="0">
                  <c:v>Nacional </c:v>
                </c:pt>
                <c:pt idx="1">
                  <c:v>Europeia</c:v>
                </c:pt>
                <c:pt idx="2">
                  <c:v>Internacional</c:v>
                </c:pt>
              </c:strCache>
            </c:strRef>
          </c:cat>
          <c:val>
            <c:numRef>
              <c:f>Folha1!$B$2:$B$4</c:f>
              <c:numCache>
                <c:formatCode>General</c:formatCode>
                <c:ptCount val="3"/>
                <c:pt idx="0">
                  <c:v>3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</c:ser>
        <c:ser>
          <c:idx val="1"/>
          <c:order val="1"/>
          <c:tx>
            <c:strRef>
              <c:f>Folha1!$C$1</c:f>
              <c:strCache>
                <c:ptCount val="1"/>
                <c:pt idx="0">
                  <c:v>2009</c:v>
                </c:pt>
              </c:strCache>
            </c:strRef>
          </c:tx>
          <c:cat>
            <c:strRef>
              <c:f>Folha1!$A$2:$A$4</c:f>
              <c:strCache>
                <c:ptCount val="3"/>
                <c:pt idx="0">
                  <c:v>Nacional </c:v>
                </c:pt>
                <c:pt idx="1">
                  <c:v>Europeia</c:v>
                </c:pt>
                <c:pt idx="2">
                  <c:v>Internacional</c:v>
                </c:pt>
              </c:strCache>
            </c:strRef>
          </c:cat>
          <c:val>
            <c:numRef>
              <c:f>Folha1!$C$2:$C$4</c:f>
              <c:numCache>
                <c:formatCode>General</c:formatCode>
                <c:ptCount val="3"/>
                <c:pt idx="0">
                  <c:v>2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Folha1!$D$1</c:f>
              <c:strCache>
                <c:ptCount val="1"/>
                <c:pt idx="0">
                  <c:v>2010</c:v>
                </c:pt>
              </c:strCache>
            </c:strRef>
          </c:tx>
          <c:cat>
            <c:strRef>
              <c:f>Folha1!$A$2:$A$4</c:f>
              <c:strCache>
                <c:ptCount val="3"/>
                <c:pt idx="0">
                  <c:v>Nacional </c:v>
                </c:pt>
                <c:pt idx="1">
                  <c:v>Europeia</c:v>
                </c:pt>
                <c:pt idx="2">
                  <c:v>Internacional</c:v>
                </c:pt>
              </c:strCache>
            </c:strRef>
          </c:cat>
          <c:val>
            <c:numRef>
              <c:f>Folha1!$D$2:$D$4</c:f>
              <c:numCache>
                <c:formatCode>General</c:formatCode>
                <c:ptCount val="3"/>
                <c:pt idx="0">
                  <c:v>7</c:v>
                </c:pt>
                <c:pt idx="1">
                  <c:v>5</c:v>
                </c:pt>
                <c:pt idx="2">
                  <c:v>3</c:v>
                </c:pt>
              </c:numCache>
            </c:numRef>
          </c:val>
        </c:ser>
        <c:ser>
          <c:idx val="3"/>
          <c:order val="3"/>
          <c:tx>
            <c:strRef>
              <c:f>Folha1!$E$1</c:f>
              <c:strCache>
                <c:ptCount val="1"/>
                <c:pt idx="0">
                  <c:v>2011</c:v>
                </c:pt>
              </c:strCache>
            </c:strRef>
          </c:tx>
          <c:cat>
            <c:strRef>
              <c:f>Folha1!$A$2:$A$4</c:f>
              <c:strCache>
                <c:ptCount val="3"/>
                <c:pt idx="0">
                  <c:v>Nacional </c:v>
                </c:pt>
                <c:pt idx="1">
                  <c:v>Europeia</c:v>
                </c:pt>
                <c:pt idx="2">
                  <c:v>Internacional</c:v>
                </c:pt>
              </c:strCache>
            </c:strRef>
          </c:cat>
          <c:val>
            <c:numRef>
              <c:f>Folha1!$E$2:$E$4</c:f>
              <c:numCache>
                <c:formatCode>General</c:formatCode>
                <c:ptCount val="3"/>
                <c:pt idx="0">
                  <c:v>8</c:v>
                </c:pt>
                <c:pt idx="1">
                  <c:v>7</c:v>
                </c:pt>
                <c:pt idx="2">
                  <c:v>5</c:v>
                </c:pt>
              </c:numCache>
            </c:numRef>
          </c:val>
        </c:ser>
        <c:ser>
          <c:idx val="4"/>
          <c:order val="4"/>
          <c:tx>
            <c:strRef>
              <c:f>Folha1!$F$1</c:f>
              <c:strCache>
                <c:ptCount val="1"/>
                <c:pt idx="0">
                  <c:v>2012</c:v>
                </c:pt>
              </c:strCache>
            </c:strRef>
          </c:tx>
          <c:cat>
            <c:strRef>
              <c:f>Folha1!$A$2:$A$4</c:f>
              <c:strCache>
                <c:ptCount val="3"/>
                <c:pt idx="0">
                  <c:v>Nacional </c:v>
                </c:pt>
                <c:pt idx="1">
                  <c:v>Europeia</c:v>
                </c:pt>
                <c:pt idx="2">
                  <c:v>Internacional</c:v>
                </c:pt>
              </c:strCache>
            </c:strRef>
          </c:cat>
          <c:val>
            <c:numRef>
              <c:f>Folha1!$F$2:$F$4</c:f>
              <c:numCache>
                <c:formatCode>General</c:formatCode>
                <c:ptCount val="3"/>
                <c:pt idx="0">
                  <c:v>3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</c:ser>
        <c:overlap val="100"/>
        <c:axId val="32799744"/>
        <c:axId val="32838400"/>
      </c:barChart>
      <c:catAx>
        <c:axId val="32799744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latin typeface="+mj-lt"/>
              </a:defRPr>
            </a:pPr>
            <a:endParaRPr lang="pt-PT"/>
          </a:p>
        </c:txPr>
        <c:crossAx val="32838400"/>
        <c:crosses val="autoZero"/>
        <c:auto val="1"/>
        <c:lblAlgn val="ctr"/>
        <c:lblOffset val="100"/>
      </c:catAx>
      <c:valAx>
        <c:axId val="3283840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+mj-lt"/>
              </a:defRPr>
            </a:pPr>
            <a:endParaRPr lang="pt-PT"/>
          </a:p>
        </c:txPr>
        <c:crossAx val="3279974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>
              <a:latin typeface="+mj-lt"/>
            </a:defRPr>
          </a:pPr>
          <a:endParaRPr lang="pt-PT"/>
        </a:p>
      </c:txPr>
    </c:legend>
    <c:plotVisOnly val="1"/>
    <c:dispBlanksAs val="gap"/>
  </c:chart>
  <c:txPr>
    <a:bodyPr/>
    <a:lstStyle/>
    <a:p>
      <a:pPr>
        <a:defRPr sz="1800"/>
      </a:pPr>
      <a:endParaRPr lang="pt-PT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chart>
    <c:autoTitleDeleted val="1"/>
    <c:plotArea>
      <c:layout/>
      <c:pie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Nº de Entidades</c:v>
                </c:pt>
              </c:strCache>
            </c:strRef>
          </c:tx>
          <c:dLbls>
            <c:dLbl>
              <c:idx val="0"/>
              <c:layout>
                <c:manualLayout>
                  <c:x val="1.2263123359580061E-2"/>
                  <c:y val="0.1050871062992126"/>
                </c:manualLayout>
              </c:layout>
              <c:showVal val="1"/>
              <c:showCatName val="1"/>
              <c:showPercent val="1"/>
            </c:dLbl>
            <c:dLbl>
              <c:idx val="1"/>
              <c:layout>
                <c:manualLayout>
                  <c:x val="-4.0617618110236255E-3"/>
                  <c:y val="1.6938730314960636E-2"/>
                </c:manualLayout>
              </c:layout>
              <c:showVal val="1"/>
              <c:showCatName val="1"/>
              <c:showPercent val="1"/>
            </c:dLbl>
            <c:dLbl>
              <c:idx val="2"/>
              <c:layout>
                <c:manualLayout>
                  <c:x val="-0.24434858923884514"/>
                  <c:y val="3.515625E-2"/>
                </c:manualLayout>
              </c:layout>
              <c:showVal val="1"/>
              <c:showCatName val="1"/>
              <c:showPercent val="1"/>
            </c:dLbl>
            <c:txPr>
              <a:bodyPr/>
              <a:lstStyle/>
              <a:p>
                <a:pPr>
                  <a:defRPr>
                    <a:solidFill>
                      <a:schemeClr val="tx2"/>
                    </a:solidFill>
                    <a:latin typeface="+mj-lt"/>
                  </a:defRPr>
                </a:pPr>
                <a:endParaRPr lang="pt-PT"/>
              </a:p>
            </c:txPr>
            <c:showVal val="1"/>
            <c:showCatName val="1"/>
            <c:showPercent val="1"/>
            <c:showLeaderLines val="1"/>
          </c:dLbls>
          <c:cat>
            <c:strRef>
              <c:f>Folha1!$A$2:$A$4</c:f>
              <c:strCache>
                <c:ptCount val="3"/>
                <c:pt idx="0">
                  <c:v>Pesca</c:v>
                </c:pt>
                <c:pt idx="1">
                  <c:v>Shipping, Industria e Comércio</c:v>
                </c:pt>
                <c:pt idx="2">
                  <c:v>Nautica</c:v>
                </c:pt>
              </c:strCache>
            </c:strRef>
          </c:cat>
          <c:val>
            <c:numRef>
              <c:f>Folha1!$B$2:$B$4</c:f>
              <c:numCache>
                <c:formatCode>General</c:formatCode>
                <c:ptCount val="3"/>
                <c:pt idx="0">
                  <c:v>65</c:v>
                </c:pt>
                <c:pt idx="1">
                  <c:v>80</c:v>
                </c:pt>
                <c:pt idx="2">
                  <c:v>6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pt-PT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0.43689</cdr:x>
      <cdr:y>0.39408</cdr:y>
    </cdr:from>
    <cdr:to>
      <cdr:x>0.50485</cdr:x>
      <cdr:y>0.47494</cdr:y>
    </cdr:to>
    <cdr:sp macro="" textlink="">
      <cdr:nvSpPr>
        <cdr:cNvPr id="2" name="CaixaDeTexto 2"/>
        <cdr:cNvSpPr txBox="1"/>
      </cdr:nvSpPr>
      <cdr:spPr>
        <a:xfrm xmlns:a="http://schemas.openxmlformats.org/drawingml/2006/main">
          <a:off x="3240360" y="1800200"/>
          <a:ext cx="504056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PT" b="1" dirty="0" smtClean="0">
              <a:solidFill>
                <a:schemeClr val="bg1"/>
              </a:solidFill>
              <a:latin typeface="+mj-lt"/>
            </a:rPr>
            <a:t>15</a:t>
          </a:r>
          <a:endParaRPr lang="pt-PT" b="1" dirty="0">
            <a:solidFill>
              <a:schemeClr val="bg1"/>
            </a:solidFill>
            <a:latin typeface="+mj-lt"/>
          </a:endParaRPr>
        </a:p>
      </cdr:txBody>
    </cdr:sp>
  </cdr:relSizeAnchor>
  <cdr:relSizeAnchor xmlns:cdr="http://schemas.openxmlformats.org/drawingml/2006/chartDrawing">
    <cdr:from>
      <cdr:x>0.68932</cdr:x>
      <cdr:y>0.50443</cdr:y>
    </cdr:from>
    <cdr:to>
      <cdr:x>0.75728</cdr:x>
      <cdr:y>0.58528</cdr:y>
    </cdr:to>
    <cdr:sp macro="" textlink="">
      <cdr:nvSpPr>
        <cdr:cNvPr id="3" name="CaixaDeTexto 2"/>
        <cdr:cNvSpPr txBox="1"/>
      </cdr:nvSpPr>
      <cdr:spPr>
        <a:xfrm xmlns:a="http://schemas.openxmlformats.org/drawingml/2006/main">
          <a:off x="5112568" y="2304256"/>
          <a:ext cx="504056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PT" sz="1800" b="1" dirty="0" smtClean="0">
              <a:solidFill>
                <a:schemeClr val="bg1"/>
              </a:solidFill>
              <a:latin typeface="+mj-lt"/>
            </a:rPr>
            <a:t>13</a:t>
          </a:r>
          <a:endParaRPr lang="pt-PT" sz="1800" b="1" dirty="0">
            <a:solidFill>
              <a:schemeClr val="bg1"/>
            </a:solidFill>
            <a:latin typeface="+mj-lt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0A624-E993-4808-9910-95C18A7BC07C}" type="datetimeFigureOut">
              <a:rPr lang="pt-PT" smtClean="0"/>
              <a:pPr/>
              <a:t>07-06-2012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C1A90-1A53-4D96-8507-FCD1EF4127FB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815736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6DC34-79BB-4543-BE84-6F9914399079}" type="datetimeFigureOut">
              <a:rPr lang="pt-PT" smtClean="0"/>
              <a:pPr/>
              <a:t>07-06-2012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782A1-1FB1-4A6B-83D5-84E4F6A707EB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1524680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782A1-1FB1-4A6B-83D5-84E4F6A707EB}" type="slidenum">
              <a:rPr lang="pt-PT" smtClean="0"/>
              <a:pPr/>
              <a:t>5</a:t>
            </a:fld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4208089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9D978A-BB4A-44D8-A471-473213F0DD36}" type="slidenum">
              <a:rPr lang="pt-PT"/>
              <a:pPr/>
              <a:t>18</a:t>
            </a:fld>
            <a:endParaRPr lang="pt-PT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9D978A-BB4A-44D8-A471-473213F0DD36}" type="slidenum">
              <a:rPr lang="pt-PT"/>
              <a:pPr/>
              <a:t>19</a:t>
            </a:fld>
            <a:endParaRPr lang="pt-PT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782A1-1FB1-4A6B-83D5-84E4F6A707EB}" type="slidenum">
              <a:rPr lang="pt-PT" smtClean="0"/>
              <a:pPr/>
              <a:t>21</a:t>
            </a:fld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2501345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782A1-1FB1-4A6B-83D5-84E4F6A707EB}" type="slidenum">
              <a:rPr lang="pt-PT" smtClean="0"/>
              <a:pPr/>
              <a:t>22</a:t>
            </a:fld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2501345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782A1-1FB1-4A6B-83D5-84E4F6A707EB}" type="slidenum">
              <a:rPr lang="pt-PT" smtClean="0"/>
              <a:pPr/>
              <a:t>23</a:t>
            </a:fld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2501345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782A1-1FB1-4A6B-83D5-84E4F6A707EB}" type="slidenum">
              <a:rPr lang="pt-PT" smtClean="0"/>
              <a:pPr/>
              <a:t>24</a:t>
            </a:fld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2501345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fld id="{87860FE1-70F4-4D8D-B264-CF1BDDDA74DA}" type="slidenum">
              <a:rPr lang="en-GB" sz="140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eaLnBrk="1" hangingPunct="1">
                <a:buFont typeface="Wingdings" pitchFamily="2" charset="2"/>
                <a:buNone/>
              </a:pPr>
              <a:t>28</a:t>
            </a:fld>
            <a:endParaRPr lang="en-GB" sz="1400" smtClean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3889901" y="8688339"/>
            <a:ext cx="2969708" cy="454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5400" tIns="47520" rIns="95400" bIns="47520" anchor="b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>
              <a:buClr>
                <a:srgbClr val="000000"/>
              </a:buClr>
              <a:buSzPct val="45000"/>
              <a:buFont typeface="Wingdings" pitchFamily="2" charset="2"/>
              <a:buNone/>
            </a:pPr>
            <a:fld id="{E1356166-31E5-46AC-8603-1045F3CA50C3}" type="slidenum">
              <a:rPr lang="en-GB" sz="14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 eaLnBrk="1" hangingPunct="1"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t>28</a:t>
            </a:fld>
            <a:endParaRPr lang="en-GB" sz="14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3252" name="Text Box 2"/>
          <p:cNvSpPr txBox="1">
            <a:spLocks noChangeArrowheads="1"/>
          </p:cNvSpPr>
          <p:nvPr/>
        </p:nvSpPr>
        <p:spPr bwMode="auto">
          <a:xfrm>
            <a:off x="608099" y="685690"/>
            <a:ext cx="5646629" cy="3428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PT"/>
          </a:p>
        </p:txBody>
      </p:sp>
      <p:sp>
        <p:nvSpPr>
          <p:cNvPr id="53253" name="Rectangle 3"/>
          <p:cNvSpPr>
            <a:spLocks noGrp="1" noChangeArrowheads="1"/>
          </p:cNvSpPr>
          <p:nvPr>
            <p:ph type="body"/>
          </p:nvPr>
        </p:nvSpPr>
        <p:spPr>
          <a:xfrm>
            <a:off x="915366" y="4342704"/>
            <a:ext cx="5028878" cy="4112676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fld id="{BF37389C-D8D7-4140-8316-BF2633A9C496}" type="slidenum">
              <a:rPr lang="en-GB" sz="140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eaLnBrk="1" hangingPunct="1">
                <a:buFont typeface="Wingdings" pitchFamily="2" charset="2"/>
                <a:buNone/>
              </a:pPr>
              <a:t>30</a:t>
            </a:fld>
            <a:endParaRPr lang="en-GB" sz="1400" smtClean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608099" y="685690"/>
            <a:ext cx="5646629" cy="3428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PT"/>
          </a:p>
        </p:txBody>
      </p:sp>
      <p:sp>
        <p:nvSpPr>
          <p:cNvPr id="95236" name="Rectangle 2"/>
          <p:cNvSpPr>
            <a:spLocks noGrp="1" noChangeArrowheads="1"/>
          </p:cNvSpPr>
          <p:nvPr>
            <p:ph type="body"/>
          </p:nvPr>
        </p:nvSpPr>
        <p:spPr>
          <a:xfrm>
            <a:off x="915366" y="4342704"/>
            <a:ext cx="5028878" cy="4112676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pPr/>
              <a:t>6/7/2012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pPr/>
              <a:t>6/7/2012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pPr/>
              <a:t>6/7/2012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28" y="273050"/>
            <a:ext cx="8228331" cy="1143000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D430A-CBC7-44B9-8691-1F8D45792711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2509530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1AA618B-8D8F-4D3E-A648-980F48AFF24A}" type="slidenum">
              <a:rPr lang="pt-PT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1272751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pPr/>
              <a:t>6/7/2012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1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4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pPr/>
              <a:t>6/7/2012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1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6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9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pPr/>
              <a:t>6/7/2012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1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pPr/>
              <a:t>6/7/2012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9"/>
            <a:ext cx="4041648" cy="3913187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pPr/>
              <a:t>6/7/2012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pPr/>
              <a:t>6/7/2012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9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8" y="273051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9" y="2438401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pPr/>
              <a:t>6/7/2012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7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pPr/>
              <a:t>6/7/2012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9" y="6356351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pPr/>
              <a:t>6/7/2012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6" y="6356351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9" y="6356351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1" y="6499385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5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5536" y="1556792"/>
            <a:ext cx="8064896" cy="2827040"/>
          </a:xfrm>
        </p:spPr>
        <p:txBody>
          <a:bodyPr/>
          <a:lstStyle/>
          <a:p>
            <a:r>
              <a:rPr lang="pt-PT" sz="4400" b="1" dirty="0" smtClean="0">
                <a:latin typeface="+mj-lt"/>
              </a:rPr>
              <a:t>O Papel do Porto de Aveiro no Desenvolvimento da Economia do Mar</a:t>
            </a:r>
            <a:endParaRPr lang="pt-PT" sz="4400" b="1" dirty="0">
              <a:latin typeface="+mj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-24335" y="4941169"/>
            <a:ext cx="9144000" cy="1507232"/>
          </a:xfrm>
        </p:spPr>
        <p:txBody>
          <a:bodyPr>
            <a:noAutofit/>
          </a:bodyPr>
          <a:lstStyle/>
          <a:p>
            <a:r>
              <a:rPr lang="pt-PT" sz="2000" b="1" dirty="0" smtClean="0">
                <a:solidFill>
                  <a:schemeClr val="bg1">
                    <a:lumMod val="50000"/>
                  </a:schemeClr>
                </a:solidFill>
              </a:rPr>
              <a:t>8 de JUNHO</a:t>
            </a:r>
          </a:p>
          <a:p>
            <a:r>
              <a:rPr lang="pt-PT" sz="2000" b="1" dirty="0" smtClean="0">
                <a:solidFill>
                  <a:schemeClr val="bg1">
                    <a:lumMod val="50000"/>
                  </a:schemeClr>
                </a:solidFill>
              </a:rPr>
              <a:t>Dia Mundial dos Oceanos</a:t>
            </a:r>
            <a:endParaRPr lang="pt-P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2"/>
          </p:nvPr>
        </p:nvSpPr>
        <p:spPr>
          <a:xfrm>
            <a:off x="659165" y="6356351"/>
            <a:ext cx="3696811" cy="365125"/>
          </a:xfrm>
        </p:spPr>
        <p:txBody>
          <a:bodyPr/>
          <a:lstStyle/>
          <a:p>
            <a:r>
              <a:rPr lang="en-US" dirty="0" err="1" smtClean="0"/>
              <a:t>Museu</a:t>
            </a:r>
            <a:r>
              <a:rPr lang="en-US" dirty="0" smtClean="0"/>
              <a:t> </a:t>
            </a:r>
            <a:r>
              <a:rPr lang="en-US" dirty="0" err="1" smtClean="0"/>
              <a:t>Marítimo</a:t>
            </a:r>
            <a:r>
              <a:rPr lang="en-US" dirty="0" smtClean="0"/>
              <a:t> de </a:t>
            </a:r>
            <a:r>
              <a:rPr lang="en-US" dirty="0" err="1" smtClean="0"/>
              <a:t>Ílhavo</a:t>
            </a:r>
            <a:r>
              <a:rPr lang="en-US" dirty="0" smtClean="0"/>
              <a:t> , 8 de </a:t>
            </a:r>
            <a:r>
              <a:rPr lang="en-US" dirty="0" err="1" smtClean="0"/>
              <a:t>Junho</a:t>
            </a:r>
            <a:r>
              <a:rPr lang="en-US" dirty="0" smtClean="0"/>
              <a:t>, 2012</a:t>
            </a:r>
            <a:endParaRPr lang="en-US" dirty="0"/>
          </a:p>
        </p:txBody>
      </p:sp>
      <p:grpSp>
        <p:nvGrpSpPr>
          <p:cNvPr id="10" name="Grupo 6"/>
          <p:cNvGrpSpPr>
            <a:grpSpLocks/>
          </p:cNvGrpSpPr>
          <p:nvPr/>
        </p:nvGrpSpPr>
        <p:grpSpPr bwMode="auto">
          <a:xfrm>
            <a:off x="17280" y="10638"/>
            <a:ext cx="9144000" cy="1196752"/>
            <a:chOff x="43369" y="0"/>
            <a:chExt cx="9144000" cy="1071563"/>
          </a:xfrm>
        </p:grpSpPr>
        <p:pic>
          <p:nvPicPr>
            <p:cNvPr id="11" name="Picture 3" descr="onda cópi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69" y="0"/>
              <a:ext cx="9144000" cy="107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 descr="logo_branc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649" y="106363"/>
              <a:ext cx="863898" cy="858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9665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179388" y="115888"/>
            <a:ext cx="86407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66CCFF"/>
              </a:buClr>
            </a:pPr>
            <a:r>
              <a:rPr lang="pt-PT" sz="3200" b="1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Construção do Terminal Norte – 1985 </a:t>
            </a:r>
          </a:p>
        </p:txBody>
      </p:sp>
      <p:pic>
        <p:nvPicPr>
          <p:cNvPr id="124934" name="Picture 6" descr="TN_construcao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9" y="1340769"/>
            <a:ext cx="8604251" cy="4508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4090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2132857"/>
            <a:ext cx="9144000" cy="2335151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0" y="3371864"/>
            <a:ext cx="8532440" cy="1096144"/>
          </a:xfrm>
        </p:spPr>
        <p:txBody>
          <a:bodyPr/>
          <a:lstStyle/>
          <a:p>
            <a:pPr algn="l"/>
            <a:r>
              <a:rPr lang="pt-PT" b="1" dirty="0" smtClean="0">
                <a:solidFill>
                  <a:schemeClr val="bg1"/>
                </a:solidFill>
                <a:latin typeface="+mj-lt"/>
              </a:rPr>
              <a:t>Desenvolvimento do Porto de Aveiro</a:t>
            </a:r>
            <a:endParaRPr lang="pt-PT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954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153821" y="340848"/>
            <a:ext cx="85443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PT" sz="3600" b="1" dirty="0">
                <a:solidFill>
                  <a:schemeClr val="tx2"/>
                </a:solidFill>
                <a:latin typeface="+mj-lt"/>
                <a:cs typeface="+mn-cs"/>
              </a:rPr>
              <a:t>Plano </a:t>
            </a:r>
            <a:r>
              <a:rPr lang="pt-PT" sz="3600" b="1" dirty="0" smtClean="0">
                <a:solidFill>
                  <a:schemeClr val="tx2"/>
                </a:solidFill>
                <a:latin typeface="+mj-lt"/>
                <a:cs typeface="+mn-cs"/>
              </a:rPr>
              <a:t>de Desenvolvimento 2000-2014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44131" y="1289845"/>
            <a:ext cx="9155113" cy="4464050"/>
            <a:chOff x="44131" y="1289844"/>
            <a:chExt cx="9155113" cy="4464050"/>
          </a:xfrm>
        </p:grpSpPr>
        <p:pic>
          <p:nvPicPr>
            <p:cNvPr id="11267" name="Picture 2" descr="U:\COMUNICACAO\Eventos\APA\2011\Lancamento_Concurso_Barra Aveiro\planta_geralA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31" y="1289844"/>
              <a:ext cx="9155113" cy="446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9" name="CaixaDeTexto 1"/>
            <p:cNvSpPr txBox="1">
              <a:spLocks noChangeArrowheads="1"/>
            </p:cNvSpPr>
            <p:nvPr/>
          </p:nvSpPr>
          <p:spPr bwMode="auto">
            <a:xfrm>
              <a:off x="7367588" y="5492275"/>
              <a:ext cx="51752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pt-PT" sz="1000" b="1" dirty="0">
                  <a:solidFill>
                    <a:srgbClr val="00B0F0"/>
                  </a:solidFill>
                  <a:latin typeface="Agency FB" pitchFamily="34" charset="0"/>
                </a:rPr>
                <a:t>26 M€</a:t>
              </a:r>
            </a:p>
          </p:txBody>
        </p:sp>
      </p:grpSp>
      <p:sp>
        <p:nvSpPr>
          <p:cNvPr id="5" name="Rectângulo arredondado 4"/>
          <p:cNvSpPr/>
          <p:nvPr/>
        </p:nvSpPr>
        <p:spPr>
          <a:xfrm>
            <a:off x="0" y="5844328"/>
            <a:ext cx="2041916" cy="7924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latin typeface="+mj-lt"/>
              </a:rPr>
              <a:t>Acessibilidades</a:t>
            </a:r>
          </a:p>
          <a:p>
            <a:pPr algn="ctr"/>
            <a:r>
              <a:rPr lang="pt-PT" b="1" dirty="0" smtClean="0">
                <a:latin typeface="+mj-lt"/>
              </a:rPr>
              <a:t>Marítimas e Terrestres</a:t>
            </a:r>
          </a:p>
        </p:txBody>
      </p:sp>
      <p:sp>
        <p:nvSpPr>
          <p:cNvPr id="7" name="Rectângulo arredondado 6"/>
          <p:cNvSpPr/>
          <p:nvPr/>
        </p:nvSpPr>
        <p:spPr>
          <a:xfrm>
            <a:off x="5030175" y="5833744"/>
            <a:ext cx="1459964" cy="7847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latin typeface="+mj-lt"/>
              </a:rPr>
              <a:t>Setor Comercial</a:t>
            </a:r>
            <a:endParaRPr lang="pt-PT" b="1" dirty="0">
              <a:latin typeface="+mj-lt"/>
            </a:endParaRPr>
          </a:p>
        </p:txBody>
      </p:sp>
      <p:sp>
        <p:nvSpPr>
          <p:cNvPr id="9" name="Rectângulo arredondado 8"/>
          <p:cNvSpPr/>
          <p:nvPr/>
        </p:nvSpPr>
        <p:spPr>
          <a:xfrm>
            <a:off x="6528812" y="5833743"/>
            <a:ext cx="1330559" cy="7847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latin typeface="+mj-lt"/>
              </a:rPr>
              <a:t>Setor Logístico</a:t>
            </a:r>
            <a:endParaRPr lang="pt-PT" b="1" dirty="0">
              <a:latin typeface="+mj-lt"/>
            </a:endParaRPr>
          </a:p>
        </p:txBody>
      </p:sp>
      <p:sp>
        <p:nvSpPr>
          <p:cNvPr id="11" name="Rectângulo arredondado 10"/>
          <p:cNvSpPr/>
          <p:nvPr/>
        </p:nvSpPr>
        <p:spPr>
          <a:xfrm>
            <a:off x="44131" y="3933056"/>
            <a:ext cx="5395400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b="1" dirty="0" smtClean="0">
                <a:latin typeface="+mj-lt"/>
              </a:rPr>
              <a:t>Total de Investimento: 243 Milhões de Euros</a:t>
            </a:r>
            <a:endParaRPr lang="pt-PT" b="1" dirty="0">
              <a:latin typeface="+mj-lt"/>
            </a:endParaRPr>
          </a:p>
        </p:txBody>
      </p:sp>
      <p:sp>
        <p:nvSpPr>
          <p:cNvPr id="12" name="Rectângulo arredondado 11"/>
          <p:cNvSpPr/>
          <p:nvPr/>
        </p:nvSpPr>
        <p:spPr>
          <a:xfrm>
            <a:off x="2041916" y="5833743"/>
            <a:ext cx="1528394" cy="8030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latin typeface="+mj-lt"/>
              </a:rPr>
              <a:t>Setor Pesca</a:t>
            </a:r>
            <a:endParaRPr lang="pt-PT" b="1" dirty="0">
              <a:latin typeface="+mj-lt"/>
            </a:endParaRPr>
          </a:p>
        </p:txBody>
      </p:sp>
      <p:sp>
        <p:nvSpPr>
          <p:cNvPr id="13" name="Rectângulo arredondado 12"/>
          <p:cNvSpPr/>
          <p:nvPr/>
        </p:nvSpPr>
        <p:spPr>
          <a:xfrm>
            <a:off x="3570310" y="5833743"/>
            <a:ext cx="1432052" cy="792435"/>
          </a:xfrm>
          <a:prstGeom prst="roundRect">
            <a:avLst>
              <a:gd name="adj" fmla="val 11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latin typeface="+mj-lt"/>
              </a:rPr>
              <a:t>Setor Náutica Recreio</a:t>
            </a:r>
            <a:endParaRPr lang="pt-PT" b="1" dirty="0">
              <a:latin typeface="+mj-lt"/>
            </a:endParaRPr>
          </a:p>
        </p:txBody>
      </p:sp>
      <p:sp>
        <p:nvSpPr>
          <p:cNvPr id="14" name="Rectângulo arredondado 13"/>
          <p:cNvSpPr/>
          <p:nvPr/>
        </p:nvSpPr>
        <p:spPr>
          <a:xfrm>
            <a:off x="7885113" y="5833743"/>
            <a:ext cx="1330559" cy="7847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latin typeface="+mj-lt"/>
              </a:rPr>
              <a:t>Modelo Gestão</a:t>
            </a:r>
            <a:endParaRPr lang="pt-PT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812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1858536"/>
          </a:xfrm>
          <a:prstGeom prst="rect">
            <a:avLst/>
          </a:prstGeom>
        </p:spPr>
      </p:pic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0" y="762392"/>
            <a:ext cx="8229600" cy="1096144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pt-PT" b="1" dirty="0" smtClean="0">
                <a:solidFill>
                  <a:schemeClr val="bg1"/>
                </a:solidFill>
                <a:latin typeface="+mj-lt"/>
              </a:rPr>
              <a:t>Setor da Pesca</a:t>
            </a:r>
            <a:endParaRPr lang="es-ES_trad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ectângulo arredondado 9"/>
          <p:cNvSpPr/>
          <p:nvPr/>
        </p:nvSpPr>
        <p:spPr>
          <a:xfrm>
            <a:off x="2913063" y="2642394"/>
            <a:ext cx="2811067" cy="146578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1600" b="1" dirty="0" smtClean="0">
                <a:solidFill>
                  <a:schemeClr val="bg1"/>
                </a:solidFill>
                <a:latin typeface="+mj-lt"/>
              </a:rPr>
              <a:t>Porto de Abrigo para a Pequena Pesca</a:t>
            </a:r>
          </a:p>
          <a:p>
            <a:pPr algn="ctr">
              <a:defRPr/>
            </a:pPr>
            <a:r>
              <a:rPr lang="pt-PT" sz="1600" b="1" dirty="0" smtClean="0">
                <a:solidFill>
                  <a:schemeClr val="bg1"/>
                </a:solidFill>
                <a:latin typeface="+mj-lt"/>
              </a:rPr>
              <a:t>Em Exploração</a:t>
            </a:r>
          </a:p>
          <a:p>
            <a:pPr algn="ctr">
              <a:defRPr/>
            </a:pPr>
            <a:endParaRPr lang="pt-PT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ângulo arredondado 10"/>
          <p:cNvSpPr/>
          <p:nvPr/>
        </p:nvSpPr>
        <p:spPr>
          <a:xfrm>
            <a:off x="2913063" y="4581129"/>
            <a:ext cx="2954336" cy="154699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PT" sz="1600" b="1" dirty="0" smtClean="0">
                <a:solidFill>
                  <a:schemeClr val="bg1"/>
                </a:solidFill>
                <a:latin typeface="+mj-lt"/>
              </a:rPr>
              <a:t>Terminal Especializado de Pescado</a:t>
            </a:r>
            <a:endParaRPr lang="pt-PT" sz="16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pt-PT" sz="1600" b="1" dirty="0" smtClean="0">
                <a:solidFill>
                  <a:schemeClr val="bg1"/>
                </a:solidFill>
                <a:latin typeface="+mj-lt"/>
              </a:rPr>
              <a:t>Em Exploração</a:t>
            </a:r>
            <a:endParaRPr lang="pt-PT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Seta para a direita 11"/>
          <p:cNvSpPr/>
          <p:nvPr/>
        </p:nvSpPr>
        <p:spPr>
          <a:xfrm>
            <a:off x="5867401" y="4005065"/>
            <a:ext cx="504031" cy="793055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latin typeface="+mj-lt"/>
            </a:endParaRPr>
          </a:p>
        </p:txBody>
      </p:sp>
      <p:sp>
        <p:nvSpPr>
          <p:cNvPr id="15" name="Rectângulo arredondado 14"/>
          <p:cNvSpPr/>
          <p:nvPr/>
        </p:nvSpPr>
        <p:spPr>
          <a:xfrm>
            <a:off x="6640751" y="3584346"/>
            <a:ext cx="2160240" cy="16344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PT" b="1" dirty="0" smtClean="0">
                <a:solidFill>
                  <a:schemeClr val="bg1"/>
                </a:solidFill>
                <a:latin typeface="+mj-lt"/>
              </a:rPr>
              <a:t>Financiamento</a:t>
            </a:r>
            <a:endParaRPr lang="pt-PT" b="1" dirty="0">
              <a:solidFill>
                <a:schemeClr val="bg1"/>
              </a:solidFill>
              <a:latin typeface="+mj-lt"/>
            </a:endParaRPr>
          </a:p>
          <a:p>
            <a:pPr algn="ctr">
              <a:defRPr/>
            </a:pPr>
            <a:endParaRPr lang="pt-PT" b="1" dirty="0" smtClean="0">
              <a:solidFill>
                <a:schemeClr val="bg1"/>
              </a:solidFill>
              <a:latin typeface="+mj-lt"/>
            </a:endParaRPr>
          </a:p>
          <a:p>
            <a:pPr algn="ctr">
              <a:defRPr/>
            </a:pPr>
            <a:r>
              <a:rPr lang="pt-PT" b="1" dirty="0" smtClean="0">
                <a:solidFill>
                  <a:schemeClr val="bg1"/>
                </a:solidFill>
                <a:latin typeface="+mj-lt"/>
              </a:rPr>
              <a:t>PIDDAC</a:t>
            </a:r>
            <a:br>
              <a:rPr lang="pt-PT" b="1" dirty="0" smtClean="0">
                <a:solidFill>
                  <a:schemeClr val="bg1"/>
                </a:solidFill>
                <a:latin typeface="+mj-lt"/>
              </a:rPr>
            </a:br>
            <a:r>
              <a:rPr lang="pt-PT" b="1" dirty="0">
                <a:solidFill>
                  <a:schemeClr val="bg1"/>
                </a:solidFill>
                <a:latin typeface="+mj-lt"/>
              </a:rPr>
              <a:t>FC/FEDER</a:t>
            </a:r>
            <a:endParaRPr lang="pt-PT" b="1" dirty="0" smtClean="0">
              <a:solidFill>
                <a:schemeClr val="bg1"/>
              </a:solidFill>
              <a:latin typeface="+mj-lt"/>
            </a:endParaRPr>
          </a:p>
          <a:p>
            <a:pPr algn="ctr">
              <a:defRPr/>
            </a:pPr>
            <a:r>
              <a:rPr lang="pt-PT" b="1" dirty="0" smtClean="0">
                <a:solidFill>
                  <a:schemeClr val="bg1"/>
                </a:solidFill>
                <a:latin typeface="+mj-lt"/>
              </a:rPr>
              <a:t>APA, . S.A.</a:t>
            </a:r>
            <a:endParaRPr lang="pt-PT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55" y="2642395"/>
            <a:ext cx="2460837" cy="152027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6" y="4581129"/>
            <a:ext cx="2570515" cy="15721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1492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27403" y="-18246"/>
            <a:ext cx="9171404" cy="1677958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-13732" y="563568"/>
            <a:ext cx="8229600" cy="1096144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pt-PT" b="1" dirty="0" smtClean="0">
                <a:solidFill>
                  <a:schemeClr val="bg1"/>
                </a:solidFill>
                <a:latin typeface="+mj-lt"/>
              </a:rPr>
              <a:t>Náutica de Recreio</a:t>
            </a:r>
            <a:endParaRPr lang="es-ES_trad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ctângulo arredondado 7"/>
          <p:cNvSpPr/>
          <p:nvPr/>
        </p:nvSpPr>
        <p:spPr>
          <a:xfrm>
            <a:off x="2913063" y="5247513"/>
            <a:ext cx="2578100" cy="141128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PT" sz="1600" b="1" dirty="0">
                <a:solidFill>
                  <a:schemeClr val="bg1"/>
                </a:solidFill>
                <a:latin typeface="+mj-lt"/>
              </a:rPr>
              <a:t>Melhoria </a:t>
            </a:r>
            <a:r>
              <a:rPr lang="pt-PT" sz="1600" b="1" dirty="0" smtClean="0">
                <a:solidFill>
                  <a:schemeClr val="bg1"/>
                </a:solidFill>
                <a:latin typeface="+mj-lt"/>
              </a:rPr>
              <a:t>dos Espaços de Lazer e Recreio – Jardim </a:t>
            </a:r>
            <a:r>
              <a:rPr lang="pt-PT" sz="1600" b="1" dirty="0" err="1" smtClean="0">
                <a:solidFill>
                  <a:schemeClr val="bg1"/>
                </a:solidFill>
                <a:latin typeface="+mj-lt"/>
              </a:rPr>
              <a:t>Oudinot</a:t>
            </a:r>
            <a:r>
              <a:rPr lang="pt-PT" sz="1600" b="1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/>
            <a:r>
              <a:rPr lang="pt-PT" sz="1600" b="1" dirty="0" smtClean="0">
                <a:solidFill>
                  <a:schemeClr val="bg1"/>
                </a:solidFill>
                <a:latin typeface="+mj-lt"/>
              </a:rPr>
              <a:t>E Praia do Farol</a:t>
            </a:r>
            <a:endParaRPr lang="pt-PT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ectângulo arredondado 9"/>
          <p:cNvSpPr/>
          <p:nvPr/>
        </p:nvSpPr>
        <p:spPr>
          <a:xfrm>
            <a:off x="2861482" y="1775375"/>
            <a:ext cx="2681263" cy="157266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PT" sz="1600" b="1" dirty="0" smtClean="0">
                <a:solidFill>
                  <a:schemeClr val="bg1"/>
                </a:solidFill>
                <a:latin typeface="+mj-lt"/>
              </a:rPr>
              <a:t>Promoção das Atividades de  Formação de</a:t>
            </a:r>
          </a:p>
          <a:p>
            <a:pPr algn="ctr"/>
            <a:r>
              <a:rPr lang="pt-PT" sz="1600" b="1" dirty="0" smtClean="0">
                <a:solidFill>
                  <a:schemeClr val="bg1"/>
                </a:solidFill>
                <a:latin typeface="+mj-lt"/>
              </a:rPr>
              <a:t>Escolas Náuticas (ocupações da APA)</a:t>
            </a:r>
            <a:endParaRPr lang="pt-PT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ângulo arredondado 10"/>
          <p:cNvSpPr/>
          <p:nvPr/>
        </p:nvSpPr>
        <p:spPr>
          <a:xfrm>
            <a:off x="2884023" y="3615628"/>
            <a:ext cx="2578100" cy="141128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PT" sz="1600" b="1" dirty="0" smtClean="0">
                <a:solidFill>
                  <a:schemeClr val="bg1"/>
                </a:solidFill>
                <a:latin typeface="+mj-lt"/>
              </a:rPr>
              <a:t>Parcerias com a CMI</a:t>
            </a:r>
          </a:p>
          <a:p>
            <a:pPr algn="ctr"/>
            <a:r>
              <a:rPr lang="pt-PT" sz="1600" b="1" dirty="0" smtClean="0">
                <a:solidFill>
                  <a:schemeClr val="bg1"/>
                </a:solidFill>
                <a:latin typeface="+mj-lt"/>
              </a:rPr>
              <a:t>Na Promoção do Turismo de Vela Internacional – </a:t>
            </a:r>
            <a:r>
              <a:rPr lang="pt-PT" sz="1600" b="1" dirty="0" err="1" smtClean="0">
                <a:solidFill>
                  <a:schemeClr val="bg1"/>
                </a:solidFill>
                <a:latin typeface="+mj-lt"/>
              </a:rPr>
              <a:t>Tall</a:t>
            </a:r>
            <a:r>
              <a:rPr lang="pt-PT" sz="16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pt-PT" sz="1600" b="1" dirty="0" err="1" smtClean="0">
                <a:solidFill>
                  <a:schemeClr val="bg1"/>
                </a:solidFill>
                <a:latin typeface="+mj-lt"/>
              </a:rPr>
              <a:t>Ships</a:t>
            </a:r>
            <a:r>
              <a:rPr lang="pt-PT" sz="16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pt-PT" sz="1600" b="1" dirty="0" err="1" smtClean="0">
                <a:solidFill>
                  <a:schemeClr val="bg1"/>
                </a:solidFill>
                <a:latin typeface="+mj-lt"/>
              </a:rPr>
              <a:t>Race</a:t>
            </a:r>
            <a:r>
              <a:rPr lang="pt-PT" sz="1600" b="1" dirty="0" smtClean="0">
                <a:solidFill>
                  <a:schemeClr val="bg1"/>
                </a:solidFill>
                <a:latin typeface="+mj-lt"/>
              </a:rPr>
              <a:t> </a:t>
            </a:r>
            <a:endParaRPr lang="pt-PT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Seta para a direita 11"/>
          <p:cNvSpPr/>
          <p:nvPr/>
        </p:nvSpPr>
        <p:spPr>
          <a:xfrm>
            <a:off x="5542746" y="3654880"/>
            <a:ext cx="1008063" cy="1081087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latin typeface="+mj-lt"/>
            </a:endParaRPr>
          </a:p>
        </p:txBody>
      </p:sp>
      <p:sp>
        <p:nvSpPr>
          <p:cNvPr id="15" name="Rectângulo arredondado 14"/>
          <p:cNvSpPr/>
          <p:nvPr/>
        </p:nvSpPr>
        <p:spPr>
          <a:xfrm>
            <a:off x="6550807" y="3417535"/>
            <a:ext cx="2502788" cy="1575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b="1" dirty="0" smtClean="0">
                <a:solidFill>
                  <a:schemeClr val="bg1"/>
                </a:solidFill>
                <a:latin typeface="+mj-lt"/>
              </a:rPr>
              <a:t>COOPERAÇÃO </a:t>
            </a:r>
          </a:p>
          <a:p>
            <a:pPr algn="ctr">
              <a:defRPr/>
            </a:pPr>
            <a:r>
              <a:rPr lang="pt-PT" b="1" dirty="0" smtClean="0">
                <a:solidFill>
                  <a:schemeClr val="bg1"/>
                </a:solidFill>
                <a:latin typeface="+mj-lt"/>
              </a:rPr>
              <a:t>COM </a:t>
            </a:r>
            <a:r>
              <a:rPr lang="pt-PT" b="1" dirty="0" err="1" smtClean="0">
                <a:solidFill>
                  <a:schemeClr val="bg1"/>
                </a:solidFill>
                <a:latin typeface="+mj-lt"/>
              </a:rPr>
              <a:t>CM’s</a:t>
            </a:r>
            <a:endParaRPr lang="pt-PT" b="1" dirty="0" smtClean="0">
              <a:solidFill>
                <a:schemeClr val="bg1"/>
              </a:solidFill>
              <a:latin typeface="+mj-lt"/>
            </a:endParaRPr>
          </a:p>
          <a:p>
            <a:pPr algn="ctr">
              <a:defRPr/>
            </a:pPr>
            <a:r>
              <a:rPr lang="pt-PT" b="1" dirty="0">
                <a:solidFill>
                  <a:schemeClr val="bg1"/>
                </a:solidFill>
                <a:latin typeface="+mj-lt"/>
              </a:rPr>
              <a:t>e</a:t>
            </a:r>
            <a:r>
              <a:rPr lang="pt-PT" b="1" dirty="0" smtClean="0">
                <a:solidFill>
                  <a:schemeClr val="bg1"/>
                </a:solidFill>
                <a:latin typeface="+mj-lt"/>
              </a:rPr>
              <a:t> CLUBES NÁUTICOS</a:t>
            </a:r>
            <a:endParaRPr lang="pt-PT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28" y="1705878"/>
            <a:ext cx="2459595" cy="171165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71" y="3502884"/>
            <a:ext cx="2459595" cy="1636774"/>
          </a:xfrm>
          <a:prstGeom prst="rect">
            <a:avLst/>
          </a:prstGeom>
        </p:spPr>
      </p:pic>
      <p:pic>
        <p:nvPicPr>
          <p:cNvPr id="14" name="Picture 12" descr="j_oudino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7565" y="5250985"/>
            <a:ext cx="2459595" cy="13878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2452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27403" y="20608"/>
            <a:ext cx="9171404" cy="1943100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0" y="980729"/>
            <a:ext cx="8229600" cy="1096144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pt-PT" b="1" dirty="0" smtClean="0">
                <a:solidFill>
                  <a:schemeClr val="bg1"/>
                </a:solidFill>
                <a:latin typeface="+mj-lt"/>
              </a:rPr>
              <a:t>Acessibilidades </a:t>
            </a:r>
            <a:endParaRPr lang="es-ES_trad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ctângulo arredondado 7"/>
          <p:cNvSpPr/>
          <p:nvPr/>
        </p:nvSpPr>
        <p:spPr>
          <a:xfrm>
            <a:off x="3059833" y="5133975"/>
            <a:ext cx="2578100" cy="156765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PT" sz="1600" b="1" dirty="0">
                <a:solidFill>
                  <a:schemeClr val="bg1"/>
                </a:solidFill>
                <a:latin typeface="+mj-lt"/>
              </a:rPr>
              <a:t>Melhoria das acessibilidades Marítimas: Fase I e II</a:t>
            </a:r>
          </a:p>
          <a:p>
            <a:pPr algn="ctr"/>
            <a:r>
              <a:rPr lang="pt-PT" sz="1600" b="1" dirty="0">
                <a:solidFill>
                  <a:schemeClr val="bg1"/>
                </a:solidFill>
                <a:latin typeface="+mj-lt"/>
              </a:rPr>
              <a:t>Em Curso (Fase II)</a:t>
            </a:r>
          </a:p>
          <a:p>
            <a:pPr algn="ctr"/>
            <a:r>
              <a:rPr lang="pt-PT" sz="1600" b="1" dirty="0">
                <a:solidFill>
                  <a:schemeClr val="bg1"/>
                </a:solidFill>
                <a:latin typeface="+mj-lt"/>
              </a:rPr>
              <a:t>29,6 M€</a:t>
            </a:r>
          </a:p>
        </p:txBody>
      </p:sp>
      <p:sp>
        <p:nvSpPr>
          <p:cNvPr id="10" name="Rectângulo arredondado 9"/>
          <p:cNvSpPr/>
          <p:nvPr/>
        </p:nvSpPr>
        <p:spPr>
          <a:xfrm>
            <a:off x="3059833" y="2004366"/>
            <a:ext cx="2578100" cy="141128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PT" sz="1600" b="1" dirty="0">
                <a:solidFill>
                  <a:schemeClr val="bg1"/>
                </a:solidFill>
                <a:latin typeface="+mj-lt"/>
              </a:rPr>
              <a:t>Ligação Ferroviária do Porto de Aveiro (REFER)</a:t>
            </a:r>
          </a:p>
          <a:p>
            <a:pPr algn="ctr"/>
            <a:r>
              <a:rPr lang="pt-PT" sz="1600" b="1" dirty="0">
                <a:solidFill>
                  <a:schemeClr val="bg1"/>
                </a:solidFill>
                <a:latin typeface="+mj-lt"/>
              </a:rPr>
              <a:t>Em Exploração</a:t>
            </a:r>
          </a:p>
          <a:p>
            <a:pPr algn="ctr"/>
            <a:r>
              <a:rPr lang="pt-PT" sz="1600" b="1" dirty="0">
                <a:solidFill>
                  <a:schemeClr val="bg1"/>
                </a:solidFill>
                <a:latin typeface="+mj-lt"/>
              </a:rPr>
              <a:t>59 M€</a:t>
            </a:r>
          </a:p>
        </p:txBody>
      </p:sp>
      <p:sp>
        <p:nvSpPr>
          <p:cNvPr id="11" name="Rectângulo arredondado 10"/>
          <p:cNvSpPr/>
          <p:nvPr/>
        </p:nvSpPr>
        <p:spPr>
          <a:xfrm>
            <a:off x="3059833" y="3566320"/>
            <a:ext cx="2578100" cy="141128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PT" sz="1600" b="1" dirty="0">
                <a:solidFill>
                  <a:schemeClr val="bg1"/>
                </a:solidFill>
                <a:latin typeface="+mj-lt"/>
              </a:rPr>
              <a:t>Construção da 3ª fase da Via de Cintura Portuária</a:t>
            </a:r>
          </a:p>
          <a:p>
            <a:pPr algn="ctr"/>
            <a:r>
              <a:rPr lang="pt-PT" sz="1600" b="1" dirty="0">
                <a:solidFill>
                  <a:schemeClr val="bg1"/>
                </a:solidFill>
                <a:latin typeface="+mj-lt"/>
              </a:rPr>
              <a:t>Em Exploração</a:t>
            </a:r>
          </a:p>
          <a:p>
            <a:pPr algn="ctr"/>
            <a:r>
              <a:rPr lang="pt-PT" sz="1600" b="1" dirty="0">
                <a:solidFill>
                  <a:schemeClr val="bg1"/>
                </a:solidFill>
                <a:latin typeface="+mj-lt"/>
              </a:rPr>
              <a:t>8,5 M€</a:t>
            </a:r>
          </a:p>
        </p:txBody>
      </p:sp>
      <p:sp>
        <p:nvSpPr>
          <p:cNvPr id="12" name="Seta para a direita 11"/>
          <p:cNvSpPr/>
          <p:nvPr/>
        </p:nvSpPr>
        <p:spPr>
          <a:xfrm>
            <a:off x="5867402" y="3348039"/>
            <a:ext cx="1008063" cy="1081087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latin typeface="+mj-lt"/>
            </a:endParaRPr>
          </a:p>
        </p:txBody>
      </p:sp>
      <p:sp>
        <p:nvSpPr>
          <p:cNvPr id="15" name="Rectângulo arredondado 14"/>
          <p:cNvSpPr/>
          <p:nvPr/>
        </p:nvSpPr>
        <p:spPr>
          <a:xfrm>
            <a:off x="7019925" y="2536825"/>
            <a:ext cx="1935163" cy="31956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b="1" dirty="0">
                <a:solidFill>
                  <a:schemeClr val="bg1"/>
                </a:solidFill>
                <a:latin typeface="+mj-lt"/>
              </a:rPr>
              <a:t>Investimento Total</a:t>
            </a:r>
          </a:p>
          <a:p>
            <a:pPr algn="ctr">
              <a:defRPr/>
            </a:pPr>
            <a:r>
              <a:rPr lang="pt-PT" b="1" dirty="0">
                <a:solidFill>
                  <a:schemeClr val="bg1"/>
                </a:solidFill>
                <a:latin typeface="+mj-lt"/>
              </a:rPr>
              <a:t>97,4 M€</a:t>
            </a:r>
          </a:p>
          <a:p>
            <a:pPr algn="ctr">
              <a:defRPr/>
            </a:pPr>
            <a:endParaRPr lang="pt-PT" b="1" dirty="0">
              <a:solidFill>
                <a:schemeClr val="bg1"/>
              </a:solidFill>
              <a:latin typeface="+mj-lt"/>
            </a:endParaRPr>
          </a:p>
          <a:p>
            <a:pPr algn="ctr">
              <a:defRPr/>
            </a:pPr>
            <a:endParaRPr lang="pt-PT" b="1" dirty="0">
              <a:solidFill>
                <a:schemeClr val="bg1"/>
              </a:solidFill>
              <a:latin typeface="+mj-lt"/>
            </a:endParaRPr>
          </a:p>
          <a:p>
            <a:pPr algn="ctr">
              <a:defRPr/>
            </a:pPr>
            <a:r>
              <a:rPr lang="pt-PT" b="1" dirty="0">
                <a:solidFill>
                  <a:schemeClr val="bg1"/>
                </a:solidFill>
                <a:latin typeface="+mj-lt"/>
              </a:rPr>
              <a:t>FC/FEDER: </a:t>
            </a:r>
          </a:p>
          <a:p>
            <a:pPr algn="ctr">
              <a:defRPr/>
            </a:pPr>
            <a:r>
              <a:rPr lang="pt-PT" b="1" dirty="0">
                <a:solidFill>
                  <a:schemeClr val="bg1"/>
                </a:solidFill>
                <a:latin typeface="+mj-lt"/>
              </a:rPr>
              <a:t>41,7 M€</a:t>
            </a:r>
          </a:p>
          <a:p>
            <a:pPr algn="ctr">
              <a:defRPr/>
            </a:pPr>
            <a:endParaRPr lang="pt-PT" dirty="0"/>
          </a:p>
        </p:txBody>
      </p:sp>
      <p:pic>
        <p:nvPicPr>
          <p:cNvPr id="13" name="Picture 2" descr="Z:\FOTOS\2011\20100211-aveiroportuario-ar-2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22102"/>
            <a:ext cx="2661543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op_1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7804" y="3541663"/>
            <a:ext cx="2675259" cy="13407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JF0381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85" y="4977607"/>
            <a:ext cx="2727379" cy="1724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1758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27403" y="20608"/>
            <a:ext cx="9171404" cy="1943100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0" y="980729"/>
            <a:ext cx="8229600" cy="1096144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pt-PT" b="1" dirty="0" smtClean="0">
                <a:solidFill>
                  <a:schemeClr val="bg1"/>
                </a:solidFill>
                <a:latin typeface="+mj-lt"/>
              </a:rPr>
              <a:t>Setor Comercial</a:t>
            </a:r>
            <a:endParaRPr lang="es-ES_trad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ctângulo arredondado 7"/>
          <p:cNvSpPr/>
          <p:nvPr/>
        </p:nvSpPr>
        <p:spPr>
          <a:xfrm>
            <a:off x="2287327" y="2879668"/>
            <a:ext cx="2338289" cy="106556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PT" sz="1600" b="1" dirty="0" smtClean="0">
                <a:solidFill>
                  <a:schemeClr val="bg1"/>
                </a:solidFill>
                <a:latin typeface="+mj-lt"/>
              </a:rPr>
              <a:t>Construção do Terminal de Contentores e </a:t>
            </a:r>
            <a:r>
              <a:rPr lang="pt-PT" sz="1600" b="1" dirty="0" err="1" smtClean="0">
                <a:solidFill>
                  <a:schemeClr val="bg1"/>
                </a:solidFill>
                <a:latin typeface="+mj-lt"/>
              </a:rPr>
              <a:t>Ro-Ro</a:t>
            </a:r>
            <a:endParaRPr lang="pt-PT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ectângulo arredondado 9"/>
          <p:cNvSpPr/>
          <p:nvPr/>
        </p:nvSpPr>
        <p:spPr>
          <a:xfrm>
            <a:off x="152399" y="2883827"/>
            <a:ext cx="1979712" cy="106497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PT" sz="1600" b="1" dirty="0" smtClean="0">
                <a:solidFill>
                  <a:schemeClr val="bg1"/>
                </a:solidFill>
                <a:latin typeface="+mj-lt"/>
              </a:rPr>
              <a:t>Expansão do Terminal Norte (Cais e Terraplenos)</a:t>
            </a:r>
            <a:endParaRPr lang="pt-PT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ângulo arredondado 10"/>
          <p:cNvSpPr/>
          <p:nvPr/>
        </p:nvSpPr>
        <p:spPr>
          <a:xfrm>
            <a:off x="4831412" y="2879668"/>
            <a:ext cx="2008811" cy="105124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PT" sz="1600" b="1" dirty="0" smtClean="0">
                <a:solidFill>
                  <a:schemeClr val="bg1"/>
                </a:solidFill>
                <a:latin typeface="+mj-lt"/>
              </a:rPr>
              <a:t>Construção do Terminal de Granéis Sólidos</a:t>
            </a:r>
            <a:endParaRPr lang="pt-PT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ângulo arredondado 12"/>
          <p:cNvSpPr/>
          <p:nvPr/>
        </p:nvSpPr>
        <p:spPr>
          <a:xfrm>
            <a:off x="7020272" y="2847551"/>
            <a:ext cx="1889149" cy="99835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PT" sz="1600" b="1" dirty="0" smtClean="0">
                <a:solidFill>
                  <a:schemeClr val="bg1"/>
                </a:solidFill>
                <a:latin typeface="+mj-lt"/>
              </a:rPr>
              <a:t>Expansão do Terminal de Granéis Líquidos</a:t>
            </a:r>
            <a:endParaRPr lang="pt-PT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Seta para a direita 13"/>
          <p:cNvSpPr/>
          <p:nvPr/>
        </p:nvSpPr>
        <p:spPr>
          <a:xfrm rot="5400000">
            <a:off x="3256882" y="4111615"/>
            <a:ext cx="504031" cy="793055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latin typeface="+mj-lt"/>
            </a:endParaRPr>
          </a:p>
        </p:txBody>
      </p:sp>
      <p:sp>
        <p:nvSpPr>
          <p:cNvPr id="16" name="Seta para a direita 15"/>
          <p:cNvSpPr/>
          <p:nvPr/>
        </p:nvSpPr>
        <p:spPr>
          <a:xfrm rot="5400000">
            <a:off x="890241" y="4157465"/>
            <a:ext cx="504031" cy="793055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latin typeface="+mj-lt"/>
            </a:endParaRPr>
          </a:p>
        </p:txBody>
      </p:sp>
      <p:sp>
        <p:nvSpPr>
          <p:cNvPr id="17" name="Seta para a direita 16"/>
          <p:cNvSpPr/>
          <p:nvPr/>
        </p:nvSpPr>
        <p:spPr>
          <a:xfrm rot="5400000">
            <a:off x="5612422" y="4090709"/>
            <a:ext cx="504031" cy="793055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latin typeface="+mj-lt"/>
            </a:endParaRPr>
          </a:p>
        </p:txBody>
      </p:sp>
      <p:sp>
        <p:nvSpPr>
          <p:cNvPr id="18" name="Seta para a direita 17"/>
          <p:cNvSpPr/>
          <p:nvPr/>
        </p:nvSpPr>
        <p:spPr>
          <a:xfrm rot="5400000">
            <a:off x="7712831" y="4090707"/>
            <a:ext cx="504031" cy="793055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latin typeface="+mj-lt"/>
            </a:endParaRPr>
          </a:p>
        </p:txBody>
      </p:sp>
      <p:sp>
        <p:nvSpPr>
          <p:cNvPr id="2" name="Rectângulo arredondado 1"/>
          <p:cNvSpPr/>
          <p:nvPr/>
        </p:nvSpPr>
        <p:spPr>
          <a:xfrm>
            <a:off x="249233" y="5013177"/>
            <a:ext cx="1786136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>
                <a:latin typeface="+mj-lt"/>
              </a:rPr>
              <a:t>1150 metros de Cais</a:t>
            </a:r>
          </a:p>
          <a:p>
            <a:pPr algn="ctr"/>
            <a:r>
              <a:rPr lang="pt-PT" dirty="0" smtClean="0">
                <a:latin typeface="+mj-lt"/>
              </a:rPr>
              <a:t>28 </a:t>
            </a:r>
            <a:r>
              <a:rPr lang="pt-PT" dirty="0" err="1" smtClean="0">
                <a:latin typeface="+mj-lt"/>
              </a:rPr>
              <a:t>ha</a:t>
            </a:r>
            <a:endParaRPr lang="pt-PT" dirty="0">
              <a:latin typeface="+mj-lt"/>
            </a:endParaRPr>
          </a:p>
        </p:txBody>
      </p:sp>
      <p:sp>
        <p:nvSpPr>
          <p:cNvPr id="15" name="Rectângulo arredondado 14"/>
          <p:cNvSpPr/>
          <p:nvPr/>
        </p:nvSpPr>
        <p:spPr>
          <a:xfrm>
            <a:off x="2615827" y="5016817"/>
            <a:ext cx="1786136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>
                <a:latin typeface="+mj-lt"/>
              </a:rPr>
              <a:t>450 metros de Cais</a:t>
            </a:r>
          </a:p>
          <a:p>
            <a:pPr algn="ctr"/>
            <a:r>
              <a:rPr lang="pt-PT" dirty="0" smtClean="0">
                <a:latin typeface="+mj-lt"/>
              </a:rPr>
              <a:t>15 </a:t>
            </a:r>
            <a:r>
              <a:rPr lang="pt-PT" dirty="0" err="1" smtClean="0">
                <a:latin typeface="+mj-lt"/>
              </a:rPr>
              <a:t>ha</a:t>
            </a:r>
            <a:endParaRPr lang="pt-PT" dirty="0">
              <a:latin typeface="+mj-lt"/>
            </a:endParaRPr>
          </a:p>
        </p:txBody>
      </p:sp>
      <p:sp>
        <p:nvSpPr>
          <p:cNvPr id="19" name="Rectângulo arredondado 18"/>
          <p:cNvSpPr/>
          <p:nvPr/>
        </p:nvSpPr>
        <p:spPr>
          <a:xfrm>
            <a:off x="4942749" y="5013177"/>
            <a:ext cx="1786136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>
                <a:latin typeface="+mj-lt"/>
              </a:rPr>
              <a:t>750 metros de Cais</a:t>
            </a:r>
          </a:p>
          <a:p>
            <a:pPr algn="ctr"/>
            <a:r>
              <a:rPr lang="pt-PT" dirty="0" smtClean="0">
                <a:latin typeface="+mj-lt"/>
              </a:rPr>
              <a:t>15 </a:t>
            </a:r>
            <a:r>
              <a:rPr lang="pt-PT" dirty="0" err="1" smtClean="0">
                <a:latin typeface="+mj-lt"/>
              </a:rPr>
              <a:t>ha</a:t>
            </a:r>
            <a:endParaRPr lang="pt-PT" dirty="0">
              <a:latin typeface="+mj-lt"/>
            </a:endParaRPr>
          </a:p>
        </p:txBody>
      </p:sp>
      <p:sp>
        <p:nvSpPr>
          <p:cNvPr id="20" name="Rectângulo arredondado 19"/>
          <p:cNvSpPr/>
          <p:nvPr/>
        </p:nvSpPr>
        <p:spPr>
          <a:xfrm>
            <a:off x="7071779" y="5016817"/>
            <a:ext cx="1786136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>
                <a:latin typeface="+mj-lt"/>
              </a:rPr>
              <a:t>6 Pontes Cais</a:t>
            </a:r>
          </a:p>
          <a:p>
            <a:pPr algn="ctr"/>
            <a:r>
              <a:rPr lang="pt-PT" dirty="0" smtClean="0">
                <a:latin typeface="+mj-lt"/>
              </a:rPr>
              <a:t>11 </a:t>
            </a:r>
            <a:r>
              <a:rPr lang="pt-PT" dirty="0" err="1" smtClean="0">
                <a:latin typeface="+mj-lt"/>
              </a:rPr>
              <a:t>ha</a:t>
            </a:r>
            <a:endParaRPr lang="pt-PT" dirty="0" smtClean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09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1858536"/>
          </a:xfrm>
          <a:prstGeom prst="rect">
            <a:avLst/>
          </a:prstGeom>
        </p:spPr>
      </p:pic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0" y="762392"/>
            <a:ext cx="8229600" cy="1096144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pt-PT" b="1" dirty="0" smtClean="0">
                <a:solidFill>
                  <a:schemeClr val="bg1"/>
                </a:solidFill>
                <a:latin typeface="+mj-lt"/>
              </a:rPr>
              <a:t>Setor Logístico</a:t>
            </a:r>
            <a:endParaRPr lang="es-ES_trad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ectângulo arredondado 9"/>
          <p:cNvSpPr/>
          <p:nvPr/>
        </p:nvSpPr>
        <p:spPr>
          <a:xfrm>
            <a:off x="3343174" y="2402248"/>
            <a:ext cx="3096344" cy="1716535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b="1" dirty="0" err="1" smtClean="0">
                <a:solidFill>
                  <a:schemeClr val="bg1"/>
                </a:solidFill>
                <a:latin typeface="+mj-lt"/>
              </a:rPr>
              <a:t>Zali</a:t>
            </a:r>
            <a:endParaRPr lang="pt-PT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ângulo arredondado 10"/>
          <p:cNvSpPr/>
          <p:nvPr/>
        </p:nvSpPr>
        <p:spPr>
          <a:xfrm>
            <a:off x="3343174" y="4878820"/>
            <a:ext cx="2954336" cy="154699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PT" sz="1600" b="1" dirty="0" smtClean="0">
                <a:solidFill>
                  <a:schemeClr val="bg1"/>
                </a:solidFill>
                <a:latin typeface="+mj-lt"/>
              </a:rPr>
              <a:t>Plataforma Logística de Cacia</a:t>
            </a:r>
            <a:endParaRPr lang="pt-PT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Seta para a direita 11"/>
          <p:cNvSpPr/>
          <p:nvPr/>
        </p:nvSpPr>
        <p:spPr>
          <a:xfrm>
            <a:off x="5867401" y="4005065"/>
            <a:ext cx="504031" cy="793055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latin typeface="+mj-lt"/>
            </a:endParaRPr>
          </a:p>
        </p:txBody>
      </p:sp>
      <p:sp>
        <p:nvSpPr>
          <p:cNvPr id="15" name="Rectângulo arredondado 14"/>
          <p:cNvSpPr/>
          <p:nvPr/>
        </p:nvSpPr>
        <p:spPr>
          <a:xfrm>
            <a:off x="6640751" y="3584346"/>
            <a:ext cx="2160240" cy="16344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PT" b="1" dirty="0" smtClean="0">
                <a:solidFill>
                  <a:schemeClr val="bg1"/>
                </a:solidFill>
                <a:latin typeface="+mj-lt"/>
              </a:rPr>
              <a:t>Financiamento</a:t>
            </a:r>
            <a:endParaRPr lang="pt-PT" b="1" dirty="0">
              <a:solidFill>
                <a:schemeClr val="bg1"/>
              </a:solidFill>
              <a:latin typeface="+mj-lt"/>
            </a:endParaRPr>
          </a:p>
          <a:p>
            <a:pPr algn="ctr">
              <a:defRPr/>
            </a:pPr>
            <a:endParaRPr lang="pt-PT" b="1" dirty="0" smtClean="0">
              <a:solidFill>
                <a:schemeClr val="bg1"/>
              </a:solidFill>
              <a:latin typeface="+mj-lt"/>
            </a:endParaRPr>
          </a:p>
          <a:p>
            <a:pPr algn="ctr">
              <a:defRPr/>
            </a:pPr>
            <a:r>
              <a:rPr lang="pt-PT" b="1" dirty="0" smtClean="0">
                <a:solidFill>
                  <a:schemeClr val="bg1"/>
                </a:solidFill>
                <a:latin typeface="+mj-lt"/>
              </a:rPr>
              <a:t>PIDDAC</a:t>
            </a:r>
            <a:br>
              <a:rPr lang="pt-PT" b="1" dirty="0" smtClean="0">
                <a:solidFill>
                  <a:schemeClr val="bg1"/>
                </a:solidFill>
                <a:latin typeface="+mj-lt"/>
              </a:rPr>
            </a:br>
            <a:r>
              <a:rPr lang="pt-PT" b="1" dirty="0">
                <a:solidFill>
                  <a:schemeClr val="bg1"/>
                </a:solidFill>
                <a:latin typeface="+mj-lt"/>
              </a:rPr>
              <a:t>FC/FEDER</a:t>
            </a:r>
            <a:endParaRPr lang="pt-PT" b="1" dirty="0" smtClean="0">
              <a:solidFill>
                <a:schemeClr val="bg1"/>
              </a:solidFill>
              <a:latin typeface="+mj-lt"/>
            </a:endParaRPr>
          </a:p>
          <a:p>
            <a:pPr algn="ctr">
              <a:defRPr/>
            </a:pPr>
            <a:r>
              <a:rPr lang="pt-PT" b="1" dirty="0" smtClean="0">
                <a:solidFill>
                  <a:schemeClr val="bg1"/>
                </a:solidFill>
                <a:latin typeface="+mj-lt"/>
              </a:rPr>
              <a:t>APA, . S.A.</a:t>
            </a:r>
            <a:endParaRPr lang="pt-PT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2" descr="Z:\FOTOS\2011\20100211-aveiroportuario-ar-2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7954"/>
            <a:ext cx="2987824" cy="199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Z:\FOTOS\2011\20100211-aveiroportuario-ar-1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7541" y="4775530"/>
            <a:ext cx="2913063" cy="181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3237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1476375" y="1557338"/>
            <a:ext cx="424815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3000" dirty="0">
                <a:solidFill>
                  <a:srgbClr val="576DDB"/>
                </a:solidFill>
                <a:latin typeface="Impact" pitchFamily="34" charset="0"/>
              </a:rPr>
              <a:t>Sector Comercial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27403" y="20608"/>
            <a:ext cx="9171404" cy="1943100"/>
          </a:xfrm>
          <a:prstGeom prst="rect">
            <a:avLst/>
          </a:prstGeom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0" y="867564"/>
            <a:ext cx="8229600" cy="1096144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pt-PT" b="1" dirty="0" smtClean="0">
                <a:solidFill>
                  <a:schemeClr val="bg1"/>
                </a:solidFill>
                <a:latin typeface="+mj-lt"/>
              </a:rPr>
              <a:t>Novo Modelo Gestão </a:t>
            </a:r>
            <a:endParaRPr lang="es-ES_tradnl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85330"/>
            <a:ext cx="3671888" cy="271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90695" y="3284984"/>
            <a:ext cx="8208912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Mapeamento Estratégico;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Gestão da </a:t>
            </a:r>
            <a:r>
              <a:rPr lang="pt-PT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Qualidade;</a:t>
            </a:r>
            <a:endParaRPr lang="pt-PT" sz="2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pt-PT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ISO </a:t>
            </a: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14001;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Logística Integrada: Comunidade Portuária;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pt-PT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ZALs</a:t>
            </a: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; Modelo de Segurança </a:t>
            </a:r>
            <a:r>
              <a:rPr lang="pt-PT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Portuária</a:t>
            </a:r>
            <a:endParaRPr lang="pt-PT" sz="2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535114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0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1476375" y="1557338"/>
            <a:ext cx="424815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3000" dirty="0">
                <a:solidFill>
                  <a:srgbClr val="576DDB"/>
                </a:solidFill>
                <a:latin typeface="Impact" pitchFamily="34" charset="0"/>
              </a:rPr>
              <a:t>Sector Comercial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27403" y="20608"/>
            <a:ext cx="9171404" cy="1943100"/>
          </a:xfrm>
          <a:prstGeom prst="rect">
            <a:avLst/>
          </a:prstGeom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0" y="867564"/>
            <a:ext cx="8229600" cy="1096144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pt-PT" b="1" dirty="0" smtClean="0">
                <a:solidFill>
                  <a:schemeClr val="bg1"/>
                </a:solidFill>
                <a:latin typeface="+mj-lt"/>
              </a:rPr>
              <a:t>Novos Negócios</a:t>
            </a:r>
            <a:endParaRPr lang="es-ES_tradn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4788024" y="2365046"/>
            <a:ext cx="3312368" cy="1824484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pt-PT" sz="2400" b="1">
                <a:solidFill>
                  <a:schemeClr val="bg1"/>
                </a:solidFill>
                <a:latin typeface="+mj-lt"/>
              </a:rPr>
              <a:t>Contentores </a:t>
            </a:r>
          </a:p>
          <a:p>
            <a:pPr algn="ctr">
              <a:spcBef>
                <a:spcPct val="50000"/>
              </a:spcBef>
            </a:pPr>
            <a:r>
              <a:rPr lang="pt-PT" sz="2400" b="1">
                <a:solidFill>
                  <a:schemeClr val="bg1"/>
                </a:solidFill>
                <a:latin typeface="+mj-lt"/>
              </a:rPr>
              <a:t>Roll on Roll Off </a:t>
            </a:r>
          </a:p>
          <a:p>
            <a:pPr algn="ctr"/>
            <a:endParaRPr lang="pt-PT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038453" y="4365104"/>
            <a:ext cx="3555591" cy="1728192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pt-PT" sz="2400" b="1">
                <a:solidFill>
                  <a:schemeClr val="bg1"/>
                </a:solidFill>
                <a:latin typeface="+mj-lt"/>
              </a:rPr>
              <a:t>Agro-Alimentar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002708" y="2348880"/>
            <a:ext cx="3555591" cy="1856817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pt-PT" sz="2400" b="1" dirty="0">
                <a:solidFill>
                  <a:schemeClr val="bg1"/>
                </a:solidFill>
                <a:latin typeface="+mj-lt"/>
              </a:rPr>
              <a:t>Bio Energia</a:t>
            </a:r>
          </a:p>
          <a:p>
            <a:pPr algn="ctr">
              <a:spcBef>
                <a:spcPct val="50000"/>
              </a:spcBef>
            </a:pPr>
            <a:r>
              <a:rPr lang="pt-PT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sz="2400" b="1" dirty="0" smtClean="0">
                <a:solidFill>
                  <a:schemeClr val="bg1"/>
                </a:solidFill>
                <a:latin typeface="+mj-lt"/>
              </a:rPr>
              <a:t>Biomassa/</a:t>
            </a:r>
            <a:r>
              <a:rPr lang="pt-PT" sz="2400" b="1" dirty="0" err="1" smtClean="0">
                <a:solidFill>
                  <a:schemeClr val="bg1"/>
                </a:solidFill>
                <a:latin typeface="+mj-lt"/>
              </a:rPr>
              <a:t>WoodPellets</a:t>
            </a:r>
            <a:endParaRPr lang="pt-PT" sz="2400" b="1" dirty="0">
              <a:solidFill>
                <a:schemeClr val="bg1"/>
              </a:solidFill>
              <a:latin typeface="+mj-lt"/>
            </a:endParaRPr>
          </a:p>
          <a:p>
            <a:pPr algn="ctr">
              <a:spcBef>
                <a:spcPct val="50000"/>
              </a:spcBef>
            </a:pPr>
            <a:r>
              <a:rPr lang="pt-PT" sz="2400" b="1" dirty="0">
                <a:solidFill>
                  <a:schemeClr val="bg1"/>
                </a:solidFill>
                <a:latin typeface="+mj-lt"/>
              </a:rPr>
              <a:t>Bio Combustível/Eólicas</a:t>
            </a: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4790882" y="4365103"/>
            <a:ext cx="3312368" cy="1728191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pt-PT" sz="2400" b="1" dirty="0">
                <a:solidFill>
                  <a:schemeClr val="bg1"/>
                </a:solidFill>
                <a:latin typeface="+mj-lt"/>
              </a:rPr>
              <a:t>Áreas </a:t>
            </a:r>
          </a:p>
          <a:p>
            <a:pPr algn="ctr">
              <a:spcBef>
                <a:spcPct val="50000"/>
              </a:spcBef>
            </a:pPr>
            <a:r>
              <a:rPr lang="pt-PT" sz="2400" b="1" dirty="0">
                <a:solidFill>
                  <a:schemeClr val="bg1"/>
                </a:solidFill>
                <a:latin typeface="+mj-lt"/>
              </a:rPr>
              <a:t>Logísticas e Industriais</a:t>
            </a:r>
          </a:p>
          <a:p>
            <a:pPr algn="ctr">
              <a:spcBef>
                <a:spcPct val="50000"/>
              </a:spcBef>
            </a:pPr>
            <a:r>
              <a:rPr lang="pt-PT" sz="2400" b="1" dirty="0">
                <a:solidFill>
                  <a:schemeClr val="bg1"/>
                </a:solidFill>
                <a:latin typeface="+mj-lt"/>
              </a:rPr>
              <a:t> Especializadas</a:t>
            </a:r>
          </a:p>
        </p:txBody>
      </p:sp>
    </p:spTree>
    <p:extLst>
      <p:ext uri="{BB962C8B-B14F-4D97-AF65-F5344CB8AC3E}">
        <p14:creationId xmlns="" xmlns:p14="http://schemas.microsoft.com/office/powerpoint/2010/main" val="34820950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0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2335151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251520" y="1145412"/>
            <a:ext cx="8229600" cy="1096144"/>
          </a:xfrm>
        </p:spPr>
        <p:txBody>
          <a:bodyPr/>
          <a:lstStyle/>
          <a:p>
            <a:pPr algn="l"/>
            <a:r>
              <a:rPr lang="pt-PT" b="1" dirty="0" smtClean="0">
                <a:solidFill>
                  <a:schemeClr val="bg1"/>
                </a:solidFill>
                <a:latin typeface="+mj-lt"/>
              </a:rPr>
              <a:t>agenda</a:t>
            </a:r>
            <a:endParaRPr lang="pt-PT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Marcador de Posição de Conteúdo 2"/>
          <p:cNvSpPr txBox="1">
            <a:spLocks/>
          </p:cNvSpPr>
          <p:nvPr/>
        </p:nvSpPr>
        <p:spPr>
          <a:xfrm>
            <a:off x="85841" y="2780928"/>
            <a:ext cx="8902903" cy="30380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ct val="95000"/>
              <a:buFont typeface="Wingdings" pitchFamily="2" charset="2"/>
              <a:buChar char="q"/>
            </a:pPr>
            <a:r>
              <a:rPr lang="es-ES_tradnl" sz="3600" b="1" dirty="0" err="1" smtClean="0"/>
              <a:t>História</a:t>
            </a:r>
            <a:r>
              <a:rPr lang="es-ES_tradnl" sz="3600" b="1" dirty="0" smtClean="0"/>
              <a:t> do Porto de Aveiro: </a:t>
            </a:r>
            <a:r>
              <a:rPr lang="es-ES_tradnl" sz="3600" b="1" dirty="0" err="1" smtClean="0"/>
              <a:t>uma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L</a:t>
            </a:r>
            <a:r>
              <a:rPr lang="es-ES_tradnl" sz="3600" b="1" dirty="0" err="1" smtClean="0"/>
              <a:t>igação</a:t>
            </a:r>
            <a:r>
              <a:rPr lang="es-ES_tradnl" sz="3600" b="1" dirty="0" smtClean="0"/>
              <a:t> Secular </a:t>
            </a:r>
            <a:r>
              <a:rPr lang="es-ES_tradnl" sz="3600" b="1" dirty="0" err="1" smtClean="0"/>
              <a:t>ao</a:t>
            </a:r>
            <a:r>
              <a:rPr lang="es-ES_tradnl" sz="3600" b="1" dirty="0" smtClean="0"/>
              <a:t> Mar</a:t>
            </a:r>
          </a:p>
          <a:p>
            <a:pPr>
              <a:lnSpc>
                <a:spcPct val="150000"/>
              </a:lnSpc>
              <a:buSzPct val="90000"/>
              <a:buFont typeface="Wingdings" pitchFamily="2" charset="2"/>
              <a:buChar char="q"/>
            </a:pPr>
            <a:r>
              <a:rPr lang="pt-PT" sz="3600" b="1" dirty="0" smtClean="0"/>
              <a:t>Desenvolvimento do Porto de Aveiro e Papel na Economia do Mar</a:t>
            </a:r>
            <a:endParaRPr lang="es-ES_tradnl" sz="3600" b="1" dirty="0"/>
          </a:p>
        </p:txBody>
      </p:sp>
    </p:spTree>
    <p:extLst>
      <p:ext uri="{BB962C8B-B14F-4D97-AF65-F5344CB8AC3E}">
        <p14:creationId xmlns="" xmlns:p14="http://schemas.microsoft.com/office/powerpoint/2010/main" val="126810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2132857"/>
            <a:ext cx="9144000" cy="2335151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0" y="3371864"/>
            <a:ext cx="8229600" cy="1096144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pt-PT" b="1" dirty="0" smtClean="0">
                <a:solidFill>
                  <a:schemeClr val="bg1"/>
                </a:solidFill>
                <a:latin typeface="+mj-lt"/>
              </a:rPr>
              <a:t>Formação e Cooperação</a:t>
            </a:r>
            <a:endParaRPr lang="es-ES_tradnl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866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98467" y="620689"/>
            <a:ext cx="9073008" cy="908720"/>
          </a:xfrm>
        </p:spPr>
        <p:txBody>
          <a:bodyPr/>
          <a:lstStyle/>
          <a:p>
            <a:pPr algn="l"/>
            <a:r>
              <a:rPr lang="pt-PT" sz="4000" dirty="0" smtClean="0">
                <a:latin typeface="+mj-lt"/>
              </a:rPr>
              <a:t>Presença Institucional da Comunidade Portuária de Aveiro </a:t>
            </a:r>
            <a:endParaRPr lang="pt-PT" sz="4400" dirty="0">
              <a:latin typeface="+mj-l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483768" y="227687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1"/>
                </a:solidFill>
                <a:latin typeface="+mj-lt"/>
              </a:rPr>
              <a:t>18</a:t>
            </a:r>
            <a:endParaRPr lang="pt-PT" b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="" xmlns:p14="http://schemas.microsoft.com/office/powerpoint/2010/main" val="2486843022"/>
              </p:ext>
            </p:extLst>
          </p:nvPr>
        </p:nvGraphicFramePr>
        <p:xfrm>
          <a:off x="1187624" y="1628800"/>
          <a:ext cx="7416824" cy="4568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2462716" y="225822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1"/>
                </a:solidFill>
                <a:latin typeface="+mj-lt"/>
              </a:rPr>
              <a:t>23</a:t>
            </a:r>
            <a:endParaRPr lang="pt-PT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68062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-44775" y="1520360"/>
            <a:ext cx="9396536" cy="908720"/>
          </a:xfrm>
        </p:spPr>
        <p:txBody>
          <a:bodyPr/>
          <a:lstStyle/>
          <a:p>
            <a:pPr algn="l"/>
            <a:r>
              <a:rPr lang="pt-PT" sz="4400" dirty="0" smtClean="0">
                <a:latin typeface="+mj-lt"/>
              </a:rPr>
              <a:t>Protocolos de Cooperação Local </a:t>
            </a:r>
            <a:r>
              <a:rPr lang="pt-PT" sz="4000" dirty="0" smtClean="0">
                <a:latin typeface="+mj-lt"/>
              </a:rPr>
              <a:t/>
            </a:r>
            <a:br>
              <a:rPr lang="pt-PT" sz="4000" dirty="0" smtClean="0">
                <a:latin typeface="+mj-lt"/>
              </a:rPr>
            </a:br>
            <a:r>
              <a:rPr lang="pt-PT" sz="4000" dirty="0" smtClean="0">
                <a:latin typeface="+mj-lt"/>
              </a:rPr>
              <a:t>Objetivo: Promover Relação Porto-Cidade  </a:t>
            </a:r>
            <a:endParaRPr lang="pt-PT" sz="4400" dirty="0">
              <a:latin typeface="+mj-l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483768" y="227687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1"/>
                </a:solidFill>
                <a:latin typeface="+mj-lt"/>
              </a:rPr>
              <a:t>23</a:t>
            </a:r>
            <a:endParaRPr lang="pt-PT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53717" y="2780928"/>
            <a:ext cx="8208912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Recuperação do Jardim </a:t>
            </a:r>
            <a:r>
              <a:rPr lang="pt-PT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Oudinot</a:t>
            </a: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(CMI)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Construção da Via de Cintura Portuária (CMI)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pt-PT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Regata </a:t>
            </a: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Internacional </a:t>
            </a:r>
            <a:r>
              <a:rPr lang="pt-PT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Tall</a:t>
            </a: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pt-PT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Ships</a:t>
            </a: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pt-PT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Race</a:t>
            </a: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(CMI)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Concessão do Cais do Ferry </a:t>
            </a:r>
            <a:r>
              <a:rPr lang="pt-PT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Boat</a:t>
            </a: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(CMA)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Porto de Abrigo de S. Jacinto (</a:t>
            </a:r>
            <a:r>
              <a:rPr lang="pt-PT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CMA)</a:t>
            </a:r>
            <a:endParaRPr lang="pt-PT" sz="2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Polis – Antiga Lota de Aveiro (CMA)</a:t>
            </a:r>
          </a:p>
        </p:txBody>
      </p:sp>
    </p:spTree>
    <p:extLst>
      <p:ext uri="{BB962C8B-B14F-4D97-AF65-F5344CB8AC3E}">
        <p14:creationId xmlns="" xmlns:p14="http://schemas.microsoft.com/office/powerpoint/2010/main" val="19376074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-40095" y="764704"/>
            <a:ext cx="9396536" cy="908720"/>
          </a:xfrm>
        </p:spPr>
        <p:txBody>
          <a:bodyPr/>
          <a:lstStyle/>
          <a:p>
            <a:pPr algn="l"/>
            <a:r>
              <a:rPr lang="pt-PT" sz="4400" dirty="0" smtClean="0">
                <a:latin typeface="+mj-lt"/>
              </a:rPr>
              <a:t>Protocolos de Cooperação </a:t>
            </a:r>
            <a:r>
              <a:rPr lang="pt-PT" sz="4400" dirty="0" err="1" smtClean="0">
                <a:latin typeface="+mj-lt"/>
              </a:rPr>
              <a:t>lnternacional</a:t>
            </a:r>
            <a:r>
              <a:rPr lang="pt-PT" sz="4400" dirty="0" smtClean="0">
                <a:latin typeface="+mj-lt"/>
              </a:rPr>
              <a:t> </a:t>
            </a:r>
            <a:endParaRPr lang="pt-PT" sz="4400" dirty="0">
              <a:latin typeface="+mj-l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483768" y="227687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1"/>
                </a:solidFill>
                <a:latin typeface="+mj-lt"/>
              </a:rPr>
              <a:t>23</a:t>
            </a:r>
            <a:endParaRPr lang="pt-PT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7954" y="2276872"/>
            <a:ext cx="9116046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pt-PT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Projetos </a:t>
            </a:r>
            <a:r>
              <a:rPr lang="pt-PT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Intermodais em Parceria com Portos Europeus: </a:t>
            </a:r>
            <a:r>
              <a:rPr lang="pt-PT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Espanha (Gijón, Huelva); França(Havre); Irlanda (Cork); Reino Unido (</a:t>
            </a:r>
            <a:r>
              <a:rPr lang="pt-PT" sz="3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Poole</a:t>
            </a:r>
            <a:r>
              <a:rPr lang="pt-PT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) </a:t>
            </a:r>
            <a:endParaRPr lang="pt-PT" sz="3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pt-PT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Projetos </a:t>
            </a:r>
            <a:r>
              <a:rPr lang="pt-PT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Marítimos com os Países da </a:t>
            </a:r>
            <a:r>
              <a:rPr lang="pt-PT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CPLP: Angola, Moçambique, Brasil, São Tomé e Príncipe, Cabo Verde</a:t>
            </a:r>
            <a:endParaRPr lang="pt-PT" sz="3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49912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-137887" y="620688"/>
            <a:ext cx="9396536" cy="908720"/>
          </a:xfrm>
        </p:spPr>
        <p:txBody>
          <a:bodyPr/>
          <a:lstStyle/>
          <a:p>
            <a:pPr algn="l"/>
            <a:r>
              <a:rPr lang="pt-PT" sz="4400" dirty="0" smtClean="0">
                <a:latin typeface="+mj-lt"/>
              </a:rPr>
              <a:t>Protocolos de Cooperação</a:t>
            </a:r>
            <a:r>
              <a:rPr lang="pt-PT" sz="4000" dirty="0" smtClean="0">
                <a:latin typeface="+mj-lt"/>
              </a:rPr>
              <a:t/>
            </a:r>
            <a:br>
              <a:rPr lang="pt-PT" sz="4000" dirty="0" smtClean="0">
                <a:latin typeface="+mj-lt"/>
              </a:rPr>
            </a:br>
            <a:r>
              <a:rPr lang="pt-PT" sz="4000" dirty="0" smtClean="0">
                <a:latin typeface="+mj-lt"/>
              </a:rPr>
              <a:t>Objetivo: Promover a Investigação</a:t>
            </a:r>
            <a:endParaRPr lang="pt-PT" sz="4400" dirty="0">
              <a:latin typeface="+mj-l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483768" y="227687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1"/>
                </a:solidFill>
                <a:latin typeface="+mj-lt"/>
              </a:rPr>
              <a:t>23</a:t>
            </a:r>
            <a:endParaRPr lang="pt-PT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323528" y="2336404"/>
            <a:ext cx="8473706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Bef>
                <a:spcPct val="50000"/>
              </a:spcBef>
              <a:buFont typeface="Arial" pitchFamily="34" charset="0"/>
              <a:buChar char="•"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pt-PT" dirty="0" smtClean="0"/>
              <a:t>Parceria </a:t>
            </a:r>
            <a:r>
              <a:rPr lang="pt-PT" dirty="0"/>
              <a:t>com UA </a:t>
            </a:r>
          </a:p>
          <a:p>
            <a:pPr marL="0" indent="0">
              <a:buNone/>
            </a:pPr>
            <a:r>
              <a:rPr lang="pt-PT" dirty="0"/>
              <a:t>	</a:t>
            </a:r>
            <a:r>
              <a:rPr lang="pt-PT" dirty="0" smtClean="0"/>
              <a:t>- Estágios nas áreas de Gestão, Tecnologia e Engenharia </a:t>
            </a:r>
          </a:p>
          <a:p>
            <a:pPr marL="0" indent="0">
              <a:buNone/>
            </a:pPr>
            <a:r>
              <a:rPr lang="pt-PT" dirty="0"/>
              <a:t>	</a:t>
            </a:r>
            <a:r>
              <a:rPr lang="pt-PT" dirty="0" smtClean="0"/>
              <a:t>- Bolsas </a:t>
            </a:r>
            <a:r>
              <a:rPr lang="pt-PT" dirty="0"/>
              <a:t>de Mestrado e Doutoramento para as áreas de logística e marítimo-portuárias </a:t>
            </a:r>
            <a:endParaRPr lang="pt-PT" dirty="0" smtClean="0"/>
          </a:p>
          <a:p>
            <a:r>
              <a:rPr lang="pt-PT" dirty="0" smtClean="0"/>
              <a:t>Parceria com ISCIA </a:t>
            </a:r>
          </a:p>
          <a:p>
            <a:pPr marL="0" indent="0">
              <a:buNone/>
            </a:pPr>
            <a:r>
              <a:rPr lang="pt-PT" dirty="0" err="1" smtClean="0"/>
              <a:t>Blended</a:t>
            </a:r>
            <a:r>
              <a:rPr lang="pt-PT" dirty="0" smtClean="0"/>
              <a:t> </a:t>
            </a:r>
            <a:r>
              <a:rPr lang="pt-PT" dirty="0" err="1" smtClean="0"/>
              <a:t>Learning</a:t>
            </a:r>
            <a:r>
              <a:rPr lang="pt-PT" dirty="0" smtClean="0"/>
              <a:t> com CPLP</a:t>
            </a:r>
          </a:p>
          <a:p>
            <a:pPr marL="0" indent="0">
              <a:buNone/>
            </a:pPr>
            <a:r>
              <a:rPr lang="pt-PT" dirty="0" smtClean="0"/>
              <a:t>Bolsas </a:t>
            </a:r>
            <a:r>
              <a:rPr lang="pt-PT" dirty="0"/>
              <a:t>de Mestrado </a:t>
            </a:r>
            <a:r>
              <a:rPr lang="pt-PT" dirty="0" smtClean="0"/>
              <a:t>para </a:t>
            </a:r>
            <a:r>
              <a:rPr lang="pt-PT" dirty="0"/>
              <a:t>as áreas de logística e </a:t>
            </a:r>
            <a:r>
              <a:rPr lang="pt-PT" dirty="0" smtClean="0"/>
              <a:t>marítimo-portuárias </a:t>
            </a:r>
            <a:endParaRPr lang="pt-PT" dirty="0"/>
          </a:p>
        </p:txBody>
      </p:sp>
    </p:spTree>
    <p:extLst>
      <p:ext uri="{BB962C8B-B14F-4D97-AF65-F5344CB8AC3E}">
        <p14:creationId xmlns="" xmlns:p14="http://schemas.microsoft.com/office/powerpoint/2010/main" val="7413866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08720"/>
          </a:xfrm>
        </p:spPr>
        <p:txBody>
          <a:bodyPr/>
          <a:lstStyle/>
          <a:p>
            <a:pPr algn="l"/>
            <a:r>
              <a:rPr lang="pt-PT" sz="4400" dirty="0" smtClean="0">
                <a:latin typeface="+mj-lt"/>
              </a:rPr>
              <a:t>Aposta na Formação – APA, S.A.</a:t>
            </a:r>
            <a:endParaRPr lang="pt-PT" sz="4800" dirty="0">
              <a:latin typeface="+mj-lt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59904285"/>
              </p:ext>
            </p:extLst>
          </p:nvPr>
        </p:nvGraphicFramePr>
        <p:xfrm>
          <a:off x="539552" y="1556792"/>
          <a:ext cx="7848876" cy="39616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12368"/>
                <a:gridCol w="1440160"/>
                <a:gridCol w="1584176"/>
                <a:gridCol w="1512172"/>
              </a:tblGrid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Indicadores</a:t>
                      </a:r>
                      <a:endParaRPr lang="pt-PT" sz="20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2000" b="1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2009</a:t>
                      </a:r>
                    </a:p>
                  </a:txBody>
                  <a:tcPr marL="44451" marR="44451" marT="0" marB="0" anchor="b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2000" b="1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2010</a:t>
                      </a:r>
                    </a:p>
                  </a:txBody>
                  <a:tcPr marL="44451" marR="44451" marT="0" marB="0" anchor="b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2000" b="1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2011</a:t>
                      </a:r>
                    </a:p>
                  </a:txBody>
                  <a:tcPr marL="44451" marR="44451" marT="0" marB="0" anchor="b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1296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Número total de horas de ação de formação</a:t>
                      </a:r>
                      <a:endParaRPr lang="pt-PT" sz="20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3.733</a:t>
                      </a:r>
                      <a:endParaRPr lang="pt-PT" sz="20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2.216</a:t>
                      </a:r>
                      <a:endParaRPr lang="pt-PT" sz="20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4.116</a:t>
                      </a:r>
                      <a:endParaRPr lang="pt-PT" sz="20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9726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Número de ações</a:t>
                      </a:r>
                      <a:endParaRPr lang="pt-PT" sz="20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34</a:t>
                      </a:r>
                      <a:endParaRPr lang="pt-PT" sz="200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75</a:t>
                      </a:r>
                      <a:endParaRPr lang="pt-PT" sz="20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82</a:t>
                      </a:r>
                      <a:endParaRPr lang="pt-PT" sz="20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9726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Número de formandos</a:t>
                      </a:r>
                      <a:endParaRPr lang="pt-PT" sz="20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62</a:t>
                      </a:r>
                      <a:endParaRPr lang="pt-PT" sz="200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188</a:t>
                      </a:r>
                      <a:endParaRPr lang="pt-PT" sz="200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20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217</a:t>
                      </a:r>
                      <a:endParaRPr lang="pt-PT" sz="20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10843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440269" y="548680"/>
            <a:ext cx="8703731" cy="908720"/>
          </a:xfrm>
        </p:spPr>
        <p:txBody>
          <a:bodyPr/>
          <a:lstStyle/>
          <a:p>
            <a:r>
              <a:rPr lang="pt-PT" sz="3600" dirty="0" smtClean="0">
                <a:latin typeface="+mj-lt"/>
              </a:rPr>
              <a:t>Empresas instaladas na área de jurisdição do Porto </a:t>
            </a:r>
            <a:endParaRPr lang="pt-PT" sz="3600" dirty="0">
              <a:latin typeface="+mj-lt"/>
            </a:endParaRPr>
          </a:p>
        </p:txBody>
      </p:sp>
      <p:graphicFrame>
        <p:nvGraphicFramePr>
          <p:cNvPr id="2" name="Gráfico 1"/>
          <p:cNvGraphicFramePr/>
          <p:nvPr>
            <p:extLst>
              <p:ext uri="{D42A27DB-BD31-4B8C-83A1-F6EECF244321}">
                <p14:modId xmlns="" xmlns:p14="http://schemas.microsoft.com/office/powerpoint/2010/main" val="3634769227"/>
              </p:ext>
            </p:extLst>
          </p:nvPr>
        </p:nvGraphicFramePr>
        <p:xfrm>
          <a:off x="827584" y="2348880"/>
          <a:ext cx="7344816" cy="420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5045778" y="1930572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400" b="1" dirty="0" smtClean="0">
                <a:solidFill>
                  <a:schemeClr val="tx2"/>
                </a:solidFill>
                <a:latin typeface="+mj-lt"/>
              </a:rPr>
              <a:t>150 Empresas ligadas à atividade marítimo-portuária</a:t>
            </a:r>
            <a:endParaRPr lang="pt-PT" sz="2400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508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2132857"/>
            <a:ext cx="9144000" cy="2335151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0" y="3371864"/>
            <a:ext cx="8532440" cy="1096144"/>
          </a:xfrm>
        </p:spPr>
        <p:txBody>
          <a:bodyPr/>
          <a:lstStyle/>
          <a:p>
            <a:pPr algn="l"/>
            <a:r>
              <a:rPr lang="pt-PT" b="1" dirty="0" smtClean="0">
                <a:solidFill>
                  <a:schemeClr val="bg1"/>
                </a:solidFill>
                <a:latin typeface="+mj-lt"/>
              </a:rPr>
              <a:t>Papel do Porto de Aveiro</a:t>
            </a:r>
            <a:endParaRPr lang="pt-PT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559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upo 31"/>
          <p:cNvGrpSpPr>
            <a:grpSpLocks/>
          </p:cNvGrpSpPr>
          <p:nvPr/>
        </p:nvGrpSpPr>
        <p:grpSpPr bwMode="auto">
          <a:xfrm>
            <a:off x="251520" y="154224"/>
            <a:ext cx="8866675" cy="6814687"/>
            <a:chOff x="230089" y="188637"/>
            <a:chExt cx="9976647" cy="6814275"/>
          </a:xfrm>
        </p:grpSpPr>
        <p:sp>
          <p:nvSpPr>
            <p:cNvPr id="2" name="Seta para a direita 1"/>
            <p:cNvSpPr/>
            <p:nvPr/>
          </p:nvSpPr>
          <p:spPr bwMode="auto">
            <a:xfrm>
              <a:off x="1015330" y="5873330"/>
              <a:ext cx="9191406" cy="491046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pt-PT">
                <a:latin typeface="Times New Roman" pitchFamily="16" charset="0"/>
                <a:ea typeface="MS Gothic" charset="-128"/>
                <a:cs typeface="Arial" charset="0"/>
              </a:endParaRPr>
            </a:p>
          </p:txBody>
        </p:sp>
        <p:cxnSp>
          <p:nvCxnSpPr>
            <p:cNvPr id="26631" name="Conexão recta 4"/>
            <p:cNvCxnSpPr>
              <a:cxnSpLocks noChangeShapeType="1"/>
            </p:cNvCxnSpPr>
            <p:nvPr/>
          </p:nvCxnSpPr>
          <p:spPr bwMode="auto">
            <a:xfrm>
              <a:off x="1135121" y="2356658"/>
              <a:ext cx="0" cy="44924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Seta para a direita 25"/>
            <p:cNvSpPr/>
            <p:nvPr/>
          </p:nvSpPr>
          <p:spPr bwMode="auto">
            <a:xfrm rot="16200000">
              <a:off x="-1824023" y="3047215"/>
              <a:ext cx="5773528" cy="557218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pt-PT">
                <a:latin typeface="Times New Roman" pitchFamily="16" charset="0"/>
                <a:ea typeface="MS Gothic" charset="-128"/>
                <a:cs typeface="Arial" charset="0"/>
              </a:endParaRP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282905" y="4068929"/>
              <a:ext cx="554089" cy="1781778"/>
            </a:xfrm>
            <a:prstGeom prst="rect">
              <a:avLst/>
            </a:prstGeom>
            <a:noFill/>
          </p:spPr>
          <p:txBody>
            <a:bodyPr vert="vert270" wrap="square">
              <a:spAutoFit/>
            </a:bodyPr>
            <a:lstStyle/>
            <a:p>
              <a:pPr algn="ctr">
                <a:defRPr/>
              </a:pPr>
              <a:r>
                <a:rPr lang="pt-PT" sz="2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rebuchet MS" pitchFamily="34" charset="0"/>
                  <a:cs typeface="Arial" charset="0"/>
                </a:rPr>
                <a:t>1ª /2ª Geração</a:t>
              </a:r>
              <a:endPara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cs typeface="Arial" charset="0"/>
              </a:endParaRPr>
            </a:p>
          </p:txBody>
        </p:sp>
        <p:sp>
          <p:nvSpPr>
            <p:cNvPr id="28" name="CaixaDeTexto 27"/>
            <p:cNvSpPr txBox="1"/>
            <p:nvPr/>
          </p:nvSpPr>
          <p:spPr>
            <a:xfrm>
              <a:off x="230089" y="2320530"/>
              <a:ext cx="554089" cy="1598279"/>
            </a:xfrm>
            <a:prstGeom prst="rect">
              <a:avLst/>
            </a:prstGeom>
            <a:noFill/>
          </p:spPr>
          <p:txBody>
            <a:bodyPr vert="vert270">
              <a:spAutoFit/>
            </a:bodyPr>
            <a:lstStyle>
              <a:defPPr>
                <a:defRPr lang="en-GB"/>
              </a:defPPr>
              <a:lvl1pPr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rebuchet MS" pitchFamily="34" charset="0"/>
                </a:defRPr>
              </a:lvl1pPr>
            </a:lstStyle>
            <a:p>
              <a:pPr algn="ctr">
                <a:defRPr/>
              </a:pPr>
              <a:r>
                <a:rPr lang="pt-PT" b="0" dirty="0" smtClean="0">
                  <a:cs typeface="Arial" charset="0"/>
                </a:rPr>
                <a:t>3ª Geração</a:t>
              </a:r>
              <a:endParaRPr lang="pt-PT" b="0" dirty="0">
                <a:cs typeface="Arial" charset="0"/>
              </a:endParaRPr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231159" y="188637"/>
              <a:ext cx="554089" cy="2057876"/>
            </a:xfrm>
            <a:prstGeom prst="rect">
              <a:avLst/>
            </a:prstGeom>
            <a:noFill/>
          </p:spPr>
          <p:txBody>
            <a:bodyPr vert="vert270" wrap="square">
              <a:spAutoFit/>
            </a:bodyPr>
            <a:lstStyle>
              <a:defPPr>
                <a:defRPr lang="en-GB"/>
              </a:defPPr>
              <a:lvl1pPr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rebuchet MS" pitchFamily="34" charset="0"/>
                </a:defRPr>
              </a:lvl1pPr>
            </a:lstStyle>
            <a:p>
              <a:pPr algn="ctr">
                <a:defRPr/>
              </a:pPr>
              <a:r>
                <a:rPr lang="pt-PT" b="0" dirty="0" smtClean="0">
                  <a:cs typeface="Arial" charset="0"/>
                </a:rPr>
                <a:t>4ª Geração</a:t>
              </a:r>
              <a:endParaRPr lang="pt-PT" b="0" dirty="0">
                <a:cs typeface="Arial" charset="0"/>
              </a:endParaRPr>
            </a:p>
          </p:txBody>
        </p:sp>
        <p:cxnSp>
          <p:nvCxnSpPr>
            <p:cNvPr id="26636" name="Conexão recta unidireccional 24"/>
            <p:cNvCxnSpPr>
              <a:cxnSpLocks noChangeShapeType="1"/>
            </p:cNvCxnSpPr>
            <p:nvPr/>
          </p:nvCxnSpPr>
          <p:spPr bwMode="auto">
            <a:xfrm flipV="1">
              <a:off x="1420711" y="188637"/>
              <a:ext cx="8573412" cy="566207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" name="Rectângulo arredondado 5"/>
            <p:cNvSpPr/>
            <p:nvPr/>
          </p:nvSpPr>
          <p:spPr bwMode="auto">
            <a:xfrm>
              <a:off x="1300851" y="4068929"/>
              <a:ext cx="3387759" cy="1191744"/>
            </a:xfrm>
            <a:prstGeom prst="roundRect">
              <a:avLst/>
            </a:prstGeom>
            <a:solidFill>
              <a:schemeClr val="bg1"/>
            </a:solidFill>
            <a:ln w="476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square">
              <a:spAutoFit/>
            </a:bodyPr>
            <a:lstStyle/>
            <a:p>
              <a:pPr marL="342900" indent="-342900">
                <a:buClr>
                  <a:srgbClr val="000000"/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pt-PT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MS Gothic" charset="-128"/>
                  <a:cs typeface="Arial" charset="0"/>
                </a:rPr>
                <a:t>Forte Atividade da Pesca </a:t>
              </a:r>
            </a:p>
            <a:p>
              <a:pPr marL="342900" indent="-342900">
                <a:buClr>
                  <a:srgbClr val="000000"/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pt-PT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MS Gothic" charset="-128"/>
                  <a:cs typeface="Arial" charset="0"/>
                </a:rPr>
                <a:t>Início da Atividade Industrial</a:t>
              </a:r>
              <a:r>
                <a:rPr lang="pt-PT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MS Gothic" charset="-128"/>
                  <a:cs typeface="Arial" charset="0"/>
                </a:rPr>
                <a:t> </a:t>
              </a:r>
              <a:r>
                <a:rPr lang="pt-PT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MS Gothic" charset="-128"/>
                  <a:cs typeface="Arial" charset="0"/>
                </a:rPr>
                <a:t>e Comercial</a:t>
              </a:r>
              <a:endParaRPr lang="pt-PT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MS Gothic" charset="-128"/>
                <a:cs typeface="Arial" charset="0"/>
              </a:endParaRPr>
            </a:p>
          </p:txBody>
        </p:sp>
        <p:sp>
          <p:nvSpPr>
            <p:cNvPr id="37" name="CaixaDeTexto 36"/>
            <p:cNvSpPr txBox="1"/>
            <p:nvPr/>
          </p:nvSpPr>
          <p:spPr>
            <a:xfrm rot="5400000">
              <a:off x="1568381" y="5196720"/>
              <a:ext cx="1107929" cy="2504456"/>
            </a:xfrm>
            <a:prstGeom prst="rect">
              <a:avLst/>
            </a:prstGeom>
            <a:noFill/>
          </p:spPr>
          <p:txBody>
            <a:bodyPr vert="vert270" wrap="square">
              <a:spAutoFit/>
            </a:bodyPr>
            <a:lstStyle/>
            <a:p>
              <a:pPr algn="ctr">
                <a:defRPr/>
              </a:pPr>
              <a:r>
                <a:rPr lang="pt-PT" sz="2000" dirty="0" smtClean="0">
                  <a:latin typeface="Trebuchet MS" pitchFamily="34" charset="0"/>
                  <a:cs typeface="Arial" charset="0"/>
                </a:rPr>
                <a:t>Década de 50</a:t>
              </a:r>
            </a:p>
            <a:p>
              <a:pPr algn="ctr">
                <a:defRPr/>
              </a:pPr>
              <a:r>
                <a:rPr lang="pt-PT" sz="20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rebuchet MS" pitchFamily="34" charset="0"/>
                  <a:cs typeface="Arial" charset="0"/>
                </a:rPr>
                <a:t>Função Comercial e Industrial</a:t>
              </a:r>
              <a:endParaRPr lang="pt-PT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cs typeface="Arial" charset="0"/>
              </a:endParaRPr>
            </a:p>
          </p:txBody>
        </p:sp>
      </p:grpSp>
      <p:sp>
        <p:nvSpPr>
          <p:cNvPr id="22" name="Rectângulo arredondado 21"/>
          <p:cNvSpPr/>
          <p:nvPr/>
        </p:nvSpPr>
        <p:spPr bwMode="auto">
          <a:xfrm>
            <a:off x="3522400" y="1912770"/>
            <a:ext cx="2809739" cy="2009061"/>
          </a:xfrm>
          <a:prstGeom prst="roundRect">
            <a:avLst/>
          </a:prstGeom>
          <a:solidFill>
            <a:schemeClr val="bg1"/>
          </a:solidFill>
          <a:ln w="476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square">
            <a:spAutoFit/>
          </a:bodyPr>
          <a:lstStyle/>
          <a:p>
            <a:pPr marL="342900" indent="-342900"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pt-PT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MS Gothic" charset="-128"/>
                <a:cs typeface="Arial" charset="0"/>
              </a:rPr>
              <a:t>Plano de Desenvolvimento do Porto de Aveiro</a:t>
            </a:r>
          </a:p>
          <a:p>
            <a:pPr marL="342900" indent="-342900"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pt-PT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MS Gothic" charset="-128"/>
                <a:cs typeface="Arial" charset="0"/>
              </a:rPr>
              <a:t>Gestão e Visão Estratégica (Acessos; Comercial e Logística)</a:t>
            </a:r>
          </a:p>
        </p:txBody>
      </p:sp>
      <p:sp>
        <p:nvSpPr>
          <p:cNvPr id="23" name="CaixaDeTexto 22"/>
          <p:cNvSpPr txBox="1"/>
          <p:nvPr/>
        </p:nvSpPr>
        <p:spPr bwMode="auto">
          <a:xfrm rot="5400000">
            <a:off x="4019733" y="4819672"/>
            <a:ext cx="1107996" cy="3147175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>
              <a:defRPr/>
            </a:pPr>
            <a:r>
              <a:rPr lang="pt-PT" sz="2000" b="1" dirty="0" smtClean="0">
                <a:latin typeface="Trebuchet MS" pitchFamily="34" charset="0"/>
                <a:cs typeface="Arial" charset="0"/>
              </a:rPr>
              <a:t>2000 – 2006</a:t>
            </a:r>
          </a:p>
          <a:p>
            <a:pPr algn="ctr">
              <a:defRPr/>
            </a:pPr>
            <a:r>
              <a:rPr lang="pt-PT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cs typeface="Arial" charset="0"/>
              </a:rPr>
              <a:t>Função Comercial e Logística </a:t>
            </a:r>
            <a:endParaRPr lang="pt-PT" sz="2000" i="1" dirty="0">
              <a:solidFill>
                <a:schemeClr val="tx1">
                  <a:lumMod val="50000"/>
                  <a:lumOff val="50000"/>
                </a:schemeClr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27" name="Rectângulo arredondado 26"/>
          <p:cNvSpPr/>
          <p:nvPr/>
        </p:nvSpPr>
        <p:spPr bwMode="auto">
          <a:xfrm>
            <a:off x="6012160" y="617655"/>
            <a:ext cx="2917077" cy="1191816"/>
          </a:xfrm>
          <a:prstGeom prst="roundRect">
            <a:avLst/>
          </a:prstGeom>
          <a:solidFill>
            <a:schemeClr val="bg1"/>
          </a:solidFill>
          <a:ln w="476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square">
            <a:spAutoFit/>
          </a:bodyPr>
          <a:lstStyle/>
          <a:p>
            <a:pPr marL="342900" indent="-342900"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pt-PT" sz="1600" b="1" dirty="0" smtClean="0">
                <a:solidFill>
                  <a:srgbClr val="990099"/>
                </a:solidFill>
                <a:latin typeface="+mj-lt"/>
                <a:ea typeface="MS Gothic" charset="-128"/>
                <a:cs typeface="Arial" charset="0"/>
              </a:rPr>
              <a:t>Centro de Negócios</a:t>
            </a:r>
          </a:p>
          <a:p>
            <a:pPr marL="342900" indent="-342900"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pt-PT" sz="1600" b="1" dirty="0" smtClean="0">
                <a:solidFill>
                  <a:srgbClr val="990099"/>
                </a:solidFill>
                <a:latin typeface="+mj-lt"/>
                <a:ea typeface="MS Gothic" charset="-128"/>
                <a:cs typeface="Arial" charset="0"/>
              </a:rPr>
              <a:t>Motor de Desenvolvimento da Economia do Mar</a:t>
            </a:r>
          </a:p>
        </p:txBody>
      </p:sp>
      <p:sp>
        <p:nvSpPr>
          <p:cNvPr id="30" name="CaixaDeTexto 29"/>
          <p:cNvSpPr txBox="1"/>
          <p:nvPr/>
        </p:nvSpPr>
        <p:spPr bwMode="auto">
          <a:xfrm rot="5400000">
            <a:off x="7191201" y="5020263"/>
            <a:ext cx="1107996" cy="2745995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>
              <a:defRPr/>
            </a:pPr>
            <a:r>
              <a:rPr lang="pt-PT" sz="2000" b="1" dirty="0" smtClean="0">
                <a:solidFill>
                  <a:srgbClr val="990099"/>
                </a:solidFill>
                <a:latin typeface="Trebuchet MS" pitchFamily="34" charset="0"/>
                <a:cs typeface="Arial" charset="0"/>
              </a:rPr>
              <a:t>Futuro</a:t>
            </a:r>
          </a:p>
          <a:p>
            <a:pPr algn="ctr">
              <a:defRPr/>
            </a:pPr>
            <a:r>
              <a:rPr lang="pt-PT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cs typeface="Arial" charset="0"/>
              </a:rPr>
              <a:t>Gestor de Negócios da </a:t>
            </a:r>
          </a:p>
          <a:p>
            <a:pPr algn="ctr">
              <a:defRPr/>
            </a:pPr>
            <a:r>
              <a:rPr lang="pt-PT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cs typeface="Arial" charset="0"/>
              </a:rPr>
              <a:t>Comunidade Portuária</a:t>
            </a: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1058058" y="0"/>
            <a:ext cx="71176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PT" sz="2800" b="1" dirty="0" smtClean="0">
                <a:solidFill>
                  <a:schemeClr val="tx2"/>
                </a:solidFill>
                <a:latin typeface="+mj-lt"/>
                <a:cs typeface="+mn-cs"/>
              </a:rPr>
              <a:t>Evolução da Função do Porto de Aveiro</a:t>
            </a:r>
          </a:p>
        </p:txBody>
      </p:sp>
    </p:spTree>
    <p:extLst>
      <p:ext uri="{BB962C8B-B14F-4D97-AF65-F5344CB8AC3E}">
        <p14:creationId xmlns="" xmlns:p14="http://schemas.microsoft.com/office/powerpoint/2010/main" val="12575311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1495" y="2259806"/>
            <a:ext cx="3854450" cy="4897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283" name="Rectangle 3"/>
          <p:cNvSpPr>
            <a:spLocks noChangeArrowheads="1"/>
          </p:cNvSpPr>
          <p:nvPr/>
        </p:nvSpPr>
        <p:spPr bwMode="auto">
          <a:xfrm>
            <a:off x="5975350" y="5569637"/>
            <a:ext cx="2952751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dirty="0">
                <a:solidFill>
                  <a:schemeClr val="bg1"/>
                </a:solidFill>
                <a:latin typeface="Trebuchet MS" pitchFamily="34" charset="0"/>
              </a:rPr>
              <a:t>Inovação é </a:t>
            </a:r>
            <a:r>
              <a:rPr lang="pt-PT" dirty="0" smtClean="0">
                <a:solidFill>
                  <a:schemeClr val="bg1"/>
                </a:solidFill>
                <a:latin typeface="Trebuchet MS" pitchFamily="34" charset="0"/>
              </a:rPr>
              <a:t>fator </a:t>
            </a:r>
            <a:r>
              <a:rPr lang="pt-PT" dirty="0">
                <a:solidFill>
                  <a:schemeClr val="bg1"/>
                </a:solidFill>
                <a:latin typeface="Trebuchet MS" pitchFamily="34" charset="0"/>
              </a:rPr>
              <a:t>chave para desenvolver </a:t>
            </a:r>
            <a:r>
              <a:rPr lang="pt-PT" dirty="0" smtClean="0">
                <a:solidFill>
                  <a:schemeClr val="bg1"/>
                </a:solidFill>
                <a:latin typeface="Trebuchet MS" pitchFamily="34" charset="0"/>
              </a:rPr>
              <a:t>ECONOMIA DO MAR</a:t>
            </a:r>
            <a:endParaRPr lang="pt-PT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481284" name="Text Box 4"/>
          <p:cNvSpPr txBox="1">
            <a:spLocks noChangeArrowheads="1"/>
          </p:cNvSpPr>
          <p:nvPr/>
        </p:nvSpPr>
        <p:spPr bwMode="auto">
          <a:xfrm>
            <a:off x="5867400" y="2852738"/>
            <a:ext cx="20161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>
                <a:latin typeface="Trebuchet MS" pitchFamily="34" charset="0"/>
              </a:rPr>
              <a:t>Indústria</a:t>
            </a:r>
          </a:p>
        </p:txBody>
      </p:sp>
      <p:sp>
        <p:nvSpPr>
          <p:cNvPr id="481285" name="Text Box 5"/>
          <p:cNvSpPr txBox="1">
            <a:spLocks noChangeArrowheads="1"/>
          </p:cNvSpPr>
          <p:nvPr/>
        </p:nvSpPr>
        <p:spPr bwMode="auto">
          <a:xfrm>
            <a:off x="5867401" y="3357563"/>
            <a:ext cx="2951163" cy="1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PT">
                <a:latin typeface="Trebuchet MS" pitchFamily="34" charset="0"/>
              </a:rPr>
              <a:t>Governo</a:t>
            </a:r>
          </a:p>
          <a:p>
            <a:pPr algn="r">
              <a:spcBef>
                <a:spcPct val="50000"/>
              </a:spcBef>
            </a:pPr>
            <a:r>
              <a:rPr lang="pt-PT">
                <a:latin typeface="Trebuchet MS" pitchFamily="34" charset="0"/>
              </a:rPr>
              <a:t>Associações Industriais</a:t>
            </a:r>
          </a:p>
          <a:p>
            <a:pPr algn="r">
              <a:spcBef>
                <a:spcPct val="50000"/>
              </a:spcBef>
            </a:pPr>
            <a:r>
              <a:rPr lang="pt-PT">
                <a:latin typeface="Trebuchet MS" pitchFamily="34" charset="0"/>
              </a:rPr>
              <a:t>Fundações</a:t>
            </a:r>
          </a:p>
          <a:p>
            <a:pPr algn="r">
              <a:spcBef>
                <a:spcPct val="50000"/>
              </a:spcBef>
            </a:pPr>
            <a:r>
              <a:rPr lang="pt-PT">
                <a:latin typeface="Trebuchet MS" pitchFamily="34" charset="0"/>
              </a:rPr>
              <a:t>Universidades com papel pro –activo (I &amp; D)</a:t>
            </a:r>
          </a:p>
        </p:txBody>
      </p:sp>
      <p:sp>
        <p:nvSpPr>
          <p:cNvPr id="481286" name="Text Box 6"/>
          <p:cNvSpPr txBox="1">
            <a:spLocks noChangeArrowheads="1"/>
          </p:cNvSpPr>
          <p:nvPr/>
        </p:nvSpPr>
        <p:spPr bwMode="auto">
          <a:xfrm>
            <a:off x="6372226" y="5157788"/>
            <a:ext cx="20161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PT"/>
              <a:t>…..</a:t>
            </a:r>
          </a:p>
        </p:txBody>
      </p:sp>
      <p:sp>
        <p:nvSpPr>
          <p:cNvPr id="481287" name="AutoShape 7"/>
          <p:cNvSpPr>
            <a:spLocks noChangeArrowheads="1"/>
          </p:cNvSpPr>
          <p:nvPr/>
        </p:nvSpPr>
        <p:spPr bwMode="auto">
          <a:xfrm>
            <a:off x="1" y="1557338"/>
            <a:ext cx="4719162" cy="1079500"/>
          </a:xfrm>
          <a:prstGeom prst="homePlate">
            <a:avLst>
              <a:gd name="adj" fmla="val 112537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pt-PT" b="1" dirty="0">
                <a:solidFill>
                  <a:schemeClr val="bg1"/>
                </a:solidFill>
                <a:latin typeface="Trebuchet MS" pitchFamily="34" charset="0"/>
              </a:rPr>
              <a:t>Até 2007:</a:t>
            </a:r>
          </a:p>
          <a:p>
            <a:pPr algn="ctr"/>
            <a:r>
              <a:rPr lang="pt-PT" b="1" dirty="0">
                <a:solidFill>
                  <a:schemeClr val="bg1"/>
                </a:solidFill>
                <a:latin typeface="Trebuchet MS" pitchFamily="34" charset="0"/>
              </a:rPr>
              <a:t>Comunidade Portuária “Tradicional”</a:t>
            </a:r>
          </a:p>
          <a:p>
            <a:pPr algn="ctr"/>
            <a:r>
              <a:rPr lang="pt-PT" b="1" dirty="0">
                <a:solidFill>
                  <a:schemeClr val="bg1"/>
                </a:solidFill>
                <a:latin typeface="Trebuchet MS" pitchFamily="34" charset="0"/>
              </a:rPr>
              <a:t>Caixa Negra</a:t>
            </a:r>
            <a:endParaRPr lang="pt-PT" b="1" i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481288" name="AutoShape 8"/>
          <p:cNvSpPr>
            <a:spLocks noChangeArrowheads="1"/>
          </p:cNvSpPr>
          <p:nvPr/>
        </p:nvSpPr>
        <p:spPr bwMode="auto">
          <a:xfrm>
            <a:off x="4634104" y="1700214"/>
            <a:ext cx="2089151" cy="865187"/>
          </a:xfrm>
          <a:prstGeom prst="homePlate">
            <a:avLst>
              <a:gd name="adj" fmla="val 60367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pt-PT" b="1" dirty="0">
                <a:solidFill>
                  <a:schemeClr val="bg1"/>
                </a:solidFill>
                <a:latin typeface="Trebuchet MS" pitchFamily="34" charset="0"/>
              </a:rPr>
              <a:t>Novo Paradigma:</a:t>
            </a:r>
          </a:p>
          <a:p>
            <a:pPr algn="ctr"/>
            <a:r>
              <a:rPr lang="pt-PT" b="1" dirty="0">
                <a:solidFill>
                  <a:schemeClr val="bg1"/>
                </a:solidFill>
                <a:latin typeface="Trebuchet MS" pitchFamily="34" charset="0"/>
              </a:rPr>
              <a:t>Cluster Portuário</a:t>
            </a:r>
          </a:p>
        </p:txBody>
      </p:sp>
      <p:sp>
        <p:nvSpPr>
          <p:cNvPr id="481289" name="AutoShape 9"/>
          <p:cNvSpPr>
            <a:spLocks noChangeArrowheads="1"/>
          </p:cNvSpPr>
          <p:nvPr/>
        </p:nvSpPr>
        <p:spPr bwMode="auto">
          <a:xfrm>
            <a:off x="6723255" y="1628775"/>
            <a:ext cx="2420745" cy="1079500"/>
          </a:xfrm>
          <a:prstGeom prst="homePlate">
            <a:avLst>
              <a:gd name="adj" fmla="val 54191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pt-PT" b="1" dirty="0">
                <a:solidFill>
                  <a:schemeClr val="bg1"/>
                </a:solidFill>
                <a:latin typeface="Trebuchet MS" pitchFamily="34" charset="0"/>
              </a:rPr>
              <a:t>Futuro:</a:t>
            </a:r>
          </a:p>
          <a:p>
            <a:pPr algn="ctr"/>
            <a:r>
              <a:rPr lang="pt-PT" b="1" dirty="0">
                <a:solidFill>
                  <a:schemeClr val="bg1"/>
                </a:solidFill>
                <a:latin typeface="Trebuchet MS" pitchFamily="34" charset="0"/>
              </a:rPr>
              <a:t>Centro de Negócios</a:t>
            </a:r>
          </a:p>
          <a:p>
            <a:pPr algn="ctr"/>
            <a:r>
              <a:rPr lang="pt-PT" b="1" dirty="0">
                <a:solidFill>
                  <a:schemeClr val="bg1"/>
                </a:solidFill>
                <a:latin typeface="Trebuchet MS" pitchFamily="34" charset="0"/>
              </a:rPr>
              <a:t> e de Conhecimento</a:t>
            </a:r>
          </a:p>
          <a:p>
            <a:pPr algn="ctr"/>
            <a:endParaRPr lang="pt-PT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481290" name="Oval 10"/>
          <p:cNvSpPr>
            <a:spLocks noChangeArrowheads="1"/>
          </p:cNvSpPr>
          <p:nvPr/>
        </p:nvSpPr>
        <p:spPr bwMode="auto">
          <a:xfrm>
            <a:off x="684214" y="3288537"/>
            <a:ext cx="3390900" cy="2466915"/>
          </a:xfrm>
          <a:prstGeom prst="ellipse">
            <a:avLst/>
          </a:prstGeom>
          <a:solidFill>
            <a:schemeClr val="bg1">
              <a:alpha val="89999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PT" dirty="0">
                <a:latin typeface="Trebuchet MS" pitchFamily="34" charset="0"/>
              </a:rPr>
              <a:t>COMPOSTA APENAS PELAS EMPRESAS LIGADAS</a:t>
            </a:r>
          </a:p>
          <a:p>
            <a:pPr algn="ctr"/>
            <a:r>
              <a:rPr lang="pt-PT" dirty="0">
                <a:latin typeface="Trebuchet MS" pitchFamily="34" charset="0"/>
              </a:rPr>
              <a:t>À </a:t>
            </a:r>
            <a:r>
              <a:rPr lang="pt-PT" dirty="0" smtClean="0">
                <a:latin typeface="Trebuchet MS" pitchFamily="34" charset="0"/>
              </a:rPr>
              <a:t>ATIVIDADE </a:t>
            </a:r>
            <a:r>
              <a:rPr lang="pt-PT" dirty="0">
                <a:latin typeface="Trebuchet MS" pitchFamily="34" charset="0"/>
              </a:rPr>
              <a:t>MARITÍMO-PORTUÁRIA</a:t>
            </a:r>
          </a:p>
        </p:txBody>
      </p:sp>
      <p:sp>
        <p:nvSpPr>
          <p:cNvPr id="15" name="Título 8"/>
          <p:cNvSpPr>
            <a:spLocks noGrp="1"/>
          </p:cNvSpPr>
          <p:nvPr>
            <p:ph type="title"/>
          </p:nvPr>
        </p:nvSpPr>
        <p:spPr>
          <a:xfrm>
            <a:off x="440269" y="548680"/>
            <a:ext cx="8703731" cy="908720"/>
          </a:xfrm>
        </p:spPr>
        <p:txBody>
          <a:bodyPr/>
          <a:lstStyle/>
          <a:p>
            <a:r>
              <a:rPr lang="pt-PT" sz="3600" dirty="0" smtClean="0">
                <a:latin typeface="+mj-lt"/>
              </a:rPr>
              <a:t>Centro de Negócios e de Conhecimento da Economia do Mar</a:t>
            </a:r>
            <a:endParaRPr lang="pt-PT" sz="36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59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2132857"/>
            <a:ext cx="9144000" cy="2335151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0" y="3371864"/>
            <a:ext cx="8229600" cy="1096144"/>
          </a:xfrm>
        </p:spPr>
        <p:txBody>
          <a:bodyPr/>
          <a:lstStyle/>
          <a:p>
            <a:pPr algn="l"/>
            <a:r>
              <a:rPr lang="pt-PT" b="1" dirty="0" smtClean="0">
                <a:solidFill>
                  <a:schemeClr val="bg1"/>
                </a:solidFill>
                <a:latin typeface="+mj-lt"/>
              </a:rPr>
              <a:t>História do Porto de Aveiro</a:t>
            </a:r>
            <a:endParaRPr lang="pt-PT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628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9" name="Picture 13" descr="Z:\Fotos_Aereas_2007\Fotos aereas\DVD 2 - 92 fotos\op_1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867" y="42667"/>
            <a:ext cx="9144000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5708614" y="6229350"/>
            <a:ext cx="3428471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379413" lvl="2" algn="r" eaLnBrk="0" hangingPunct="0">
              <a:lnSpc>
                <a:spcPct val="140000"/>
              </a:lnSpc>
              <a:buClr>
                <a:srgbClr val="000099"/>
              </a:buClr>
              <a:buSzPct val="100000"/>
              <a:buFont typeface="Trebuchet MS" pitchFamily="32" charset="0"/>
              <a:buNone/>
              <a:tabLst>
                <a:tab pos="379413" algn="l"/>
                <a:tab pos="1293813" algn="l"/>
                <a:tab pos="2208213" algn="l"/>
                <a:tab pos="3122613" algn="l"/>
                <a:tab pos="4037013" algn="l"/>
                <a:tab pos="4951413" algn="l"/>
                <a:tab pos="5865813" algn="l"/>
                <a:tab pos="6780213" algn="l"/>
                <a:tab pos="7694613" algn="l"/>
                <a:tab pos="8609013" algn="l"/>
                <a:tab pos="9523413" algn="l"/>
                <a:tab pos="10437813" algn="l"/>
              </a:tabLst>
              <a:defRPr/>
            </a:pP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2" charset="0"/>
                <a:ea typeface="MS Gothic" charset="-128"/>
              </a:rPr>
              <a:t>Ílhavo</a:t>
            </a:r>
            <a:r>
              <a:rPr lang="pt-P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2" charset="0"/>
                <a:ea typeface="MS Gothic" charset="-128"/>
                <a:cs typeface="+mn-cs"/>
              </a:rPr>
              <a:t>, 8 de Junho </a:t>
            </a:r>
            <a:r>
              <a:rPr lang="pt-PT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2" charset="0"/>
                <a:ea typeface="MS Gothic" charset="-128"/>
                <a:cs typeface="+mn-cs"/>
              </a:rPr>
              <a:t>2012</a:t>
            </a: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457200" y="2780928"/>
            <a:ext cx="8229600" cy="10961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ES_tradnl" b="1" dirty="0" smtClean="0">
                <a:solidFill>
                  <a:schemeClr val="bg1"/>
                </a:solidFill>
                <a:latin typeface="+mj-lt"/>
              </a:rPr>
              <a:t>Porto de Aveiro</a:t>
            </a:r>
            <a:br>
              <a:rPr lang="es-ES_tradnl" b="1" dirty="0" smtClean="0">
                <a:solidFill>
                  <a:schemeClr val="bg1"/>
                </a:solidFill>
                <a:latin typeface="+mj-lt"/>
              </a:rPr>
            </a:br>
            <a:r>
              <a:rPr lang="es-ES_tradnl" b="1" dirty="0" err="1" smtClean="0">
                <a:solidFill>
                  <a:schemeClr val="bg1"/>
                </a:solidFill>
                <a:latin typeface="+mj-lt"/>
              </a:rPr>
              <a:t>Um</a:t>
            </a:r>
            <a:r>
              <a:rPr lang="es-ES_tradnl" b="1" dirty="0" smtClean="0">
                <a:solidFill>
                  <a:schemeClr val="bg1"/>
                </a:solidFill>
                <a:latin typeface="+mj-lt"/>
              </a:rPr>
              <a:t> Porto de Nova </a:t>
            </a:r>
            <a:r>
              <a:rPr lang="es-ES_tradnl" b="1" dirty="0" err="1">
                <a:solidFill>
                  <a:schemeClr val="bg1"/>
                </a:solidFill>
                <a:latin typeface="+mj-lt"/>
              </a:rPr>
              <a:t>G</a:t>
            </a:r>
            <a:r>
              <a:rPr lang="es-ES_tradnl" b="1" dirty="0" err="1" smtClean="0">
                <a:solidFill>
                  <a:schemeClr val="bg1"/>
                </a:solidFill>
                <a:latin typeface="+mj-lt"/>
              </a:rPr>
              <a:t>eração</a:t>
            </a:r>
            <a:endParaRPr lang="es-ES_tradnl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10696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 additive="repl">
                                        <p:cTn id="7" dur="500"/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FOTOS\1998 - exposição histórico documental\Exposicao\foto1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93" y="866747"/>
            <a:ext cx="8635675" cy="5902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167958" y="158860"/>
            <a:ext cx="87130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66CCFF"/>
              </a:buClr>
            </a:pPr>
            <a:r>
              <a:rPr lang="pt-PT" sz="4000" b="1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Evolução</a:t>
            </a:r>
            <a:r>
              <a:rPr lang="pt-PT" sz="2800" dirty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pt-PT" sz="4000" b="1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da </a:t>
            </a:r>
            <a:r>
              <a:rPr lang="pt-PT" sz="4000" b="1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Barra </a:t>
            </a:r>
            <a:r>
              <a:rPr lang="pt-PT" sz="4000" b="1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1808-1874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707904" y="5568802"/>
            <a:ext cx="331625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pt-PT" sz="2400" b="1" i="1" dirty="0" smtClean="0">
                <a:latin typeface="+mj-lt"/>
              </a:rPr>
              <a:t>Na Génese: a atividade da Pesca e do Salgado</a:t>
            </a:r>
            <a:endParaRPr lang="pt-PT" sz="2400" b="1" i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148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1" y="116632"/>
            <a:ext cx="91451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66CCFF"/>
              </a:buClr>
            </a:pPr>
            <a:r>
              <a:rPr lang="pt-PT" sz="3200" b="1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Construção dos </a:t>
            </a:r>
            <a:r>
              <a:rPr lang="pt-PT" sz="3200" b="1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Cais </a:t>
            </a:r>
            <a:r>
              <a:rPr lang="pt-PT" sz="3200" b="1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do Porto Bacalhoeiro </a:t>
            </a:r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0" y="5996227"/>
            <a:ext cx="9144000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pt-PT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rPr>
              <a:t>A partir de 1900:  construção de pontes-cais e sua </a:t>
            </a:r>
            <a:r>
              <a:rPr lang="pt-PT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rPr>
              <a:t>exploração</a:t>
            </a:r>
          </a:p>
          <a:p>
            <a:pPr algn="ctr" eaLnBrk="0" hangingPunct="0">
              <a:spcBef>
                <a:spcPct val="50000"/>
              </a:spcBef>
            </a:pPr>
            <a:r>
              <a:rPr lang="pt-PT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rPr>
              <a:t>para </a:t>
            </a:r>
            <a:r>
              <a:rPr lang="pt-PT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rPr>
              <a:t>fins de pesca</a:t>
            </a:r>
          </a:p>
        </p:txBody>
      </p:sp>
      <p:pic>
        <p:nvPicPr>
          <p:cNvPr id="106503" name="Picture 7" descr="Foto F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4" y="908721"/>
            <a:ext cx="6911975" cy="47196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9516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3"/>
          <p:cNvSpPr>
            <a:spLocks noChangeArrowheads="1"/>
          </p:cNvSpPr>
          <p:nvPr/>
        </p:nvSpPr>
        <p:spPr bwMode="auto">
          <a:xfrm>
            <a:off x="179389" y="116631"/>
            <a:ext cx="89646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66CCFF"/>
              </a:buClr>
            </a:pPr>
            <a:r>
              <a:rPr lang="pt-PT" sz="3200" b="1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Primeiros passos </a:t>
            </a:r>
            <a:r>
              <a:rPr lang="pt-PT" sz="3200" b="1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Setor Comercial no </a:t>
            </a:r>
            <a:r>
              <a:rPr lang="pt-PT" sz="3200" b="1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Porto Bacalhoeiro </a:t>
            </a:r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467544" y="5957694"/>
            <a:ext cx="85693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pt-PT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rPr>
              <a:t>Dezembro de 1953- Primeiro </a:t>
            </a:r>
            <a:r>
              <a:rPr lang="pt-PT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rPr>
              <a:t>Navio Comercial “</a:t>
            </a:r>
            <a:r>
              <a:rPr lang="pt-PT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rPr>
              <a:t>Spurt</a:t>
            </a:r>
            <a:r>
              <a:rPr lang="pt-PT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rPr>
              <a:t>” entra no Porto </a:t>
            </a:r>
            <a:r>
              <a:rPr lang="pt-PT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rPr>
              <a:t>Bacalhoeiro</a:t>
            </a:r>
            <a:endParaRPr lang="pt-PT" sz="2000" b="1" dirty="0">
              <a:solidFill>
                <a:schemeClr val="tx1">
                  <a:lumMod val="50000"/>
                  <a:lumOff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05477" name="Picture 5" descr="foto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520" y="1215545"/>
            <a:ext cx="5761037" cy="4470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0" y="2573581"/>
            <a:ext cx="30945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Primeiros passos de uma nova vocação:</a:t>
            </a:r>
          </a:p>
          <a:p>
            <a:pPr algn="ctr"/>
            <a:r>
              <a:rPr lang="pt-PT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Porto de Aveiro ao serviço das principais indústrias da Região de Aveiro</a:t>
            </a:r>
            <a:endParaRPr lang="pt-PT" sz="20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132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5" name="Picture 7" descr="Foto F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4"/>
            <a:ext cx="9144000" cy="60213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179388" y="115888"/>
            <a:ext cx="86407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66CCFF"/>
              </a:buClr>
            </a:pPr>
            <a:r>
              <a:rPr lang="pt-PT" sz="3200" b="1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Primeiras Mercadorias – partir do ano 1950</a:t>
            </a: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5435600" y="5733257"/>
            <a:ext cx="3708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0">
              <a:spcBef>
                <a:spcPct val="50000"/>
              </a:spcBef>
              <a:buFontTx/>
              <a:buChar char="-"/>
            </a:pPr>
            <a:r>
              <a:rPr lang="pt-PT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Vinho em Garrafão das Caves da Bairrada;</a:t>
            </a:r>
          </a:p>
        </p:txBody>
      </p:sp>
    </p:spTree>
    <p:extLst>
      <p:ext uri="{BB962C8B-B14F-4D97-AF65-F5344CB8AC3E}">
        <p14:creationId xmlns="" xmlns:p14="http://schemas.microsoft.com/office/powerpoint/2010/main" val="350604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8" name="Picture 6" descr="Foto F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4"/>
            <a:ext cx="9144000" cy="60213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5219700" y="1125539"/>
            <a:ext cx="3708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0">
              <a:spcBef>
                <a:spcPct val="50000"/>
              </a:spcBef>
            </a:pPr>
            <a:r>
              <a:rPr lang="pt-PT" sz="24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Carregamento de Telhas de cerâmicas locais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79388" y="115888"/>
            <a:ext cx="86407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66CCFF"/>
              </a:buClr>
            </a:pPr>
            <a:r>
              <a:rPr lang="pt-PT" sz="3200" b="1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Primeiras Mercadorias – partir do ano 1950</a:t>
            </a:r>
          </a:p>
        </p:txBody>
      </p:sp>
    </p:spTree>
    <p:extLst>
      <p:ext uri="{BB962C8B-B14F-4D97-AF65-F5344CB8AC3E}">
        <p14:creationId xmlns="" xmlns:p14="http://schemas.microsoft.com/office/powerpoint/2010/main" val="385958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179388" y="115888"/>
            <a:ext cx="86407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66CCFF"/>
              </a:buClr>
            </a:pPr>
            <a:r>
              <a:rPr lang="pt-PT" sz="3200" b="1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Construção</a:t>
            </a:r>
            <a:r>
              <a:rPr lang="pt-PT" sz="2800" dirty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pt-PT" sz="3200" b="1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do Terminal Químico -1957 </a:t>
            </a:r>
          </a:p>
        </p:txBody>
      </p:sp>
      <p:pic>
        <p:nvPicPr>
          <p:cNvPr id="118790" name="Picture 6" descr="Foto GA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2" y="908050"/>
            <a:ext cx="8570913" cy="5705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93" name="Text Box 9"/>
          <p:cNvSpPr txBox="1">
            <a:spLocks noChangeArrowheads="1"/>
          </p:cNvSpPr>
          <p:nvPr/>
        </p:nvSpPr>
        <p:spPr bwMode="auto">
          <a:xfrm>
            <a:off x="539751" y="1125539"/>
            <a:ext cx="46085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0032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pt-PT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Presença da </a:t>
            </a:r>
            <a:r>
              <a:rPr lang="pt-PT" sz="24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Sacor</a:t>
            </a:r>
            <a:endParaRPr lang="pt-PT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027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1972</TotalTime>
  <Words>830</Words>
  <Application>Microsoft Office PowerPoint</Application>
  <PresentationFormat>Apresentação no Ecrã (4:3)</PresentationFormat>
  <Paragraphs>220</Paragraphs>
  <Slides>30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30</vt:i4>
      </vt:variant>
    </vt:vector>
  </HeadingPairs>
  <TitlesOfParts>
    <vt:vector size="31" baseType="lpstr">
      <vt:lpstr>Executive</vt:lpstr>
      <vt:lpstr>O Papel do Porto de Aveiro no Desenvolvimento da Economia do Mar</vt:lpstr>
      <vt:lpstr>agenda</vt:lpstr>
      <vt:lpstr>História do Porto de Aveiro</vt:lpstr>
      <vt:lpstr>Diapositivo 4</vt:lpstr>
      <vt:lpstr>Diapositivo 5</vt:lpstr>
      <vt:lpstr>Diapositivo 6</vt:lpstr>
      <vt:lpstr>Diapositivo 7</vt:lpstr>
      <vt:lpstr>Diapositivo 8</vt:lpstr>
      <vt:lpstr>Diapositivo 9</vt:lpstr>
      <vt:lpstr>Diapositivo 10</vt:lpstr>
      <vt:lpstr>Desenvolvimento do Porto de Aveiro</vt:lpstr>
      <vt:lpstr>Diapositivo 12</vt:lpstr>
      <vt:lpstr>Setor da Pesca</vt:lpstr>
      <vt:lpstr>Náutica de Recreio</vt:lpstr>
      <vt:lpstr>Acessibilidades </vt:lpstr>
      <vt:lpstr>Setor Comercial</vt:lpstr>
      <vt:lpstr>Setor Logístico</vt:lpstr>
      <vt:lpstr>Novo Modelo Gestão </vt:lpstr>
      <vt:lpstr>Novos Negócios</vt:lpstr>
      <vt:lpstr>Formação e Cooperação</vt:lpstr>
      <vt:lpstr>Presença Institucional da Comunidade Portuária de Aveiro </vt:lpstr>
      <vt:lpstr>Protocolos de Cooperação Local  Objetivo: Promover Relação Porto-Cidade  </vt:lpstr>
      <vt:lpstr>Protocolos de Cooperação lnternacional </vt:lpstr>
      <vt:lpstr>Protocolos de Cooperação Objetivo: Promover a Investigação</vt:lpstr>
      <vt:lpstr>Aposta na Formação – APA, S.A.</vt:lpstr>
      <vt:lpstr>Empresas instaladas na área de jurisdição do Porto </vt:lpstr>
      <vt:lpstr>Papel do Porto de Aveiro</vt:lpstr>
      <vt:lpstr>Diapositivo 28</vt:lpstr>
      <vt:lpstr>Centro de Negócios e de Conhecimento da Economia do Mar</vt:lpstr>
      <vt:lpstr>Porto de Aveiro Um Porto de Nova Geração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punto de vista de los intereses del  Corredor Atlántico - La Autoridad Portuária de Aveiro, Portugal</dc:title>
  <dc:creator>Isabel Ramos</dc:creator>
  <cp:lastModifiedBy>LCacho</cp:lastModifiedBy>
  <cp:revision>130</cp:revision>
  <dcterms:created xsi:type="dcterms:W3CDTF">2012-05-21T21:43:55Z</dcterms:created>
  <dcterms:modified xsi:type="dcterms:W3CDTF">2012-06-07T17:32:12Z</dcterms:modified>
</cp:coreProperties>
</file>