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57" r:id="rId3"/>
    <p:sldId id="261" r:id="rId4"/>
    <p:sldId id="262" r:id="rId5"/>
    <p:sldId id="264" r:id="rId6"/>
    <p:sldId id="263" r:id="rId7"/>
    <p:sldId id="265" r:id="rId8"/>
    <p:sldId id="259" r:id="rId9"/>
    <p:sldId id="260" r:id="rId10"/>
    <p:sldId id="266" r:id="rId11"/>
    <p:sldId id="267" r:id="rId12"/>
    <p:sldId id="270" r:id="rId13"/>
    <p:sldId id="273" r:id="rId14"/>
    <p:sldId id="275" r:id="rId15"/>
  </p:sldIdLst>
  <p:sldSz cx="9144000" cy="6858000" type="screen4x3"/>
  <p:notesSz cx="6669088" cy="9928225"/>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4C6A"/>
    <a:srgbClr val="003E6F"/>
  </p:clrMru>
</p:presentationPr>
</file>

<file path=ppt/tableStyles.xml><?xml version="1.0" encoding="utf-8"?>
<a:tblStyleLst xmlns:a="http://schemas.openxmlformats.org/drawingml/2006/main" def="{5C22544A-7EE6-4342-B048-85BDC9FD1C3A}">
  <a:tblStyle styleId="{5C22544A-7EE6-4342-B048-85BDC9FD1C3A}" styleName="Estilo Médio 2 - Destaqu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82" y="-114"/>
      </p:cViewPr>
      <p:guideLst>
        <p:guide orient="horz" pos="482"/>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pt-PT"/>
          </a:p>
        </p:txBody>
      </p:sp>
      <p:sp>
        <p:nvSpPr>
          <p:cNvPr id="3" name="Marcador de Posição da Data 2"/>
          <p:cNvSpPr>
            <a:spLocks noGrp="1"/>
          </p:cNvSpPr>
          <p:nvPr>
            <p:ph type="dt" idx="1"/>
          </p:nvPr>
        </p:nvSpPr>
        <p:spPr>
          <a:xfrm>
            <a:off x="3777607" y="0"/>
            <a:ext cx="2889938" cy="496411"/>
          </a:xfrm>
          <a:prstGeom prst="rect">
            <a:avLst/>
          </a:prstGeom>
        </p:spPr>
        <p:txBody>
          <a:bodyPr vert="horz" lIns="91440" tIns="45720" rIns="91440" bIns="45720" rtlCol="0"/>
          <a:lstStyle>
            <a:lvl1pPr algn="r">
              <a:defRPr sz="1200"/>
            </a:lvl1pPr>
          </a:lstStyle>
          <a:p>
            <a:fld id="{6A2C0DA2-0D13-4E16-A5A9-D6D5E9202F71}" type="datetimeFigureOut">
              <a:rPr lang="pt-PT" smtClean="0"/>
              <a:pPr/>
              <a:t>22-05-2012</a:t>
            </a:fld>
            <a:endParaRPr lang="pt-PT"/>
          </a:p>
        </p:txBody>
      </p:sp>
      <p:sp>
        <p:nvSpPr>
          <p:cNvPr id="4" name="Marcador de Posição da Imagem do Diapositivo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pt-PT"/>
          </a:p>
        </p:txBody>
      </p:sp>
      <p:sp>
        <p:nvSpPr>
          <p:cNvPr id="5" name="Marcador de Posição de Notas 4"/>
          <p:cNvSpPr>
            <a:spLocks noGrp="1"/>
          </p:cNvSpPr>
          <p:nvPr>
            <p:ph type="body" sz="quarter" idx="3"/>
          </p:nvPr>
        </p:nvSpPr>
        <p:spPr>
          <a:xfrm>
            <a:off x="666909" y="4715907"/>
            <a:ext cx="5335270" cy="4467701"/>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6" name="Marcador de Posição do Rodapé 5"/>
          <p:cNvSpPr>
            <a:spLocks noGrp="1"/>
          </p:cNvSpPr>
          <p:nvPr>
            <p:ph type="ftr" sz="quarter" idx="4"/>
          </p:nvPr>
        </p:nvSpPr>
        <p:spPr>
          <a:xfrm>
            <a:off x="0" y="9430091"/>
            <a:ext cx="2889938" cy="496411"/>
          </a:xfrm>
          <a:prstGeom prst="rect">
            <a:avLst/>
          </a:prstGeom>
        </p:spPr>
        <p:txBody>
          <a:bodyPr vert="horz" lIns="91440" tIns="45720" rIns="91440" bIns="45720" rtlCol="0" anchor="b"/>
          <a:lstStyle>
            <a:lvl1pPr algn="l">
              <a:defRPr sz="1200"/>
            </a:lvl1pPr>
          </a:lstStyle>
          <a:p>
            <a:endParaRPr lang="pt-PT"/>
          </a:p>
        </p:txBody>
      </p:sp>
      <p:sp>
        <p:nvSpPr>
          <p:cNvPr id="7" name="Marcador de Posição do Número do Diapositivo 6"/>
          <p:cNvSpPr>
            <a:spLocks noGrp="1"/>
          </p:cNvSpPr>
          <p:nvPr>
            <p:ph type="sldNum" sz="quarter" idx="5"/>
          </p:nvPr>
        </p:nvSpPr>
        <p:spPr>
          <a:xfrm>
            <a:off x="3777607" y="9430091"/>
            <a:ext cx="2889938" cy="496411"/>
          </a:xfrm>
          <a:prstGeom prst="rect">
            <a:avLst/>
          </a:prstGeom>
        </p:spPr>
        <p:txBody>
          <a:bodyPr vert="horz" lIns="91440" tIns="45720" rIns="91440" bIns="45720" rtlCol="0" anchor="b"/>
          <a:lstStyle>
            <a:lvl1pPr algn="r">
              <a:defRPr sz="1200"/>
            </a:lvl1pPr>
          </a:lstStyle>
          <a:p>
            <a:fld id="{72119FB8-4A76-4EEB-BB23-47ADC4AF87F6}" type="slidenum">
              <a:rPr lang="pt-PT" smtClean="0"/>
              <a:pPr/>
              <a:t>‹nº›</a:t>
            </a:fld>
            <a:endParaRPr lang="pt-P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4075" y="744538"/>
            <a:ext cx="4960938" cy="3722687"/>
          </a:xfrm>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10"/>
          </p:nvPr>
        </p:nvSpPr>
        <p:spPr/>
        <p:txBody>
          <a:bodyPr/>
          <a:lstStyle/>
          <a:p>
            <a:fld id="{FEEC5F7A-BC2A-4699-AB59-2ACD4149B5C0}" type="slidenum">
              <a:rPr lang="it-IT" smtClean="0">
                <a:solidFill>
                  <a:prstClr val="black"/>
                </a:solidFill>
              </a:rPr>
              <a:pPr/>
              <a:t>1</a:t>
            </a:fld>
            <a:endParaRPr lang="it-IT">
              <a:solidFill>
                <a:prstClr val="black"/>
              </a:solidFill>
            </a:endParaRPr>
          </a:p>
        </p:txBody>
      </p:sp>
      <p:sp>
        <p:nvSpPr>
          <p:cNvPr id="5" name="Footer Placeholder 4"/>
          <p:cNvSpPr>
            <a:spLocks noGrp="1"/>
          </p:cNvSpPr>
          <p:nvPr>
            <p:ph type="ftr" sz="quarter" idx="11"/>
          </p:nvPr>
        </p:nvSpPr>
        <p:spPr/>
        <p:txBody>
          <a:bodyPr/>
          <a:lstStyle/>
          <a:p>
            <a:r>
              <a:rPr lang="it-IT" smtClean="0">
                <a:solidFill>
                  <a:prstClr val="black"/>
                </a:solidFill>
              </a:rPr>
              <a:t>Bozza AP - 30 ago 2010</a:t>
            </a:r>
            <a:endParaRPr lang="it-IT">
              <a:solidFill>
                <a:prstClr val="black"/>
              </a:solidFill>
            </a:endParaRPr>
          </a:p>
        </p:txBody>
      </p:sp>
    </p:spTree>
    <p:extLst>
      <p:ext uri="{BB962C8B-B14F-4D97-AF65-F5344CB8AC3E}">
        <p14:creationId xmlns:p14="http://schemas.microsoft.com/office/powerpoint/2010/main" xmlns="" val="6855188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769">
              <a:defRPr sz="2700" b="1">
                <a:solidFill>
                  <a:schemeClr val="tx1"/>
                </a:solidFill>
                <a:latin typeface="Times" pitchFamily="18" charset="0"/>
                <a:cs typeface="Arial" charset="0"/>
              </a:defRPr>
            </a:lvl1pPr>
            <a:lvl2pPr marL="719398" indent="-276692" defTabSz="920769">
              <a:defRPr sz="2700" b="1">
                <a:solidFill>
                  <a:schemeClr val="tx1"/>
                </a:solidFill>
                <a:latin typeface="Times" pitchFamily="18" charset="0"/>
                <a:cs typeface="Arial" charset="0"/>
              </a:defRPr>
            </a:lvl2pPr>
            <a:lvl3pPr marL="1106767" indent="-221353" defTabSz="920769">
              <a:defRPr sz="2700" b="1">
                <a:solidFill>
                  <a:schemeClr val="tx1"/>
                </a:solidFill>
                <a:latin typeface="Times" pitchFamily="18" charset="0"/>
                <a:cs typeface="Arial" charset="0"/>
              </a:defRPr>
            </a:lvl3pPr>
            <a:lvl4pPr marL="1549474" indent="-221353" defTabSz="920769">
              <a:defRPr sz="2700" b="1">
                <a:solidFill>
                  <a:schemeClr val="tx1"/>
                </a:solidFill>
                <a:latin typeface="Times" pitchFamily="18" charset="0"/>
                <a:cs typeface="Arial" charset="0"/>
              </a:defRPr>
            </a:lvl4pPr>
            <a:lvl5pPr marL="1992180" indent="-221353" defTabSz="920769">
              <a:defRPr sz="2700" b="1">
                <a:solidFill>
                  <a:schemeClr val="tx1"/>
                </a:solidFill>
                <a:latin typeface="Times" pitchFamily="18" charset="0"/>
                <a:cs typeface="Arial" charset="0"/>
              </a:defRPr>
            </a:lvl5pPr>
            <a:lvl6pPr marL="2434887" indent="-221353" algn="r" defTabSz="920769" eaLnBrk="0" fontAlgn="base" hangingPunct="0">
              <a:spcBef>
                <a:spcPct val="0"/>
              </a:spcBef>
              <a:spcAft>
                <a:spcPct val="0"/>
              </a:spcAft>
              <a:defRPr sz="2700" b="1">
                <a:solidFill>
                  <a:schemeClr val="tx1"/>
                </a:solidFill>
                <a:latin typeface="Times" pitchFamily="18" charset="0"/>
                <a:cs typeface="Arial" charset="0"/>
              </a:defRPr>
            </a:lvl6pPr>
            <a:lvl7pPr marL="2877594" indent="-221353" algn="r" defTabSz="920769" eaLnBrk="0" fontAlgn="base" hangingPunct="0">
              <a:spcBef>
                <a:spcPct val="0"/>
              </a:spcBef>
              <a:spcAft>
                <a:spcPct val="0"/>
              </a:spcAft>
              <a:defRPr sz="2700" b="1">
                <a:solidFill>
                  <a:schemeClr val="tx1"/>
                </a:solidFill>
                <a:latin typeface="Times" pitchFamily="18" charset="0"/>
                <a:cs typeface="Arial" charset="0"/>
              </a:defRPr>
            </a:lvl7pPr>
            <a:lvl8pPr marL="3320301" indent="-221353" algn="r" defTabSz="920769" eaLnBrk="0" fontAlgn="base" hangingPunct="0">
              <a:spcBef>
                <a:spcPct val="0"/>
              </a:spcBef>
              <a:spcAft>
                <a:spcPct val="0"/>
              </a:spcAft>
              <a:defRPr sz="2700" b="1">
                <a:solidFill>
                  <a:schemeClr val="tx1"/>
                </a:solidFill>
                <a:latin typeface="Times" pitchFamily="18" charset="0"/>
                <a:cs typeface="Arial" charset="0"/>
              </a:defRPr>
            </a:lvl8pPr>
            <a:lvl9pPr marL="3763007" indent="-221353" algn="r" defTabSz="920769" eaLnBrk="0" fontAlgn="base" hangingPunct="0">
              <a:spcBef>
                <a:spcPct val="0"/>
              </a:spcBef>
              <a:spcAft>
                <a:spcPct val="0"/>
              </a:spcAft>
              <a:defRPr sz="2700" b="1">
                <a:solidFill>
                  <a:schemeClr val="tx1"/>
                </a:solidFill>
                <a:latin typeface="Times" pitchFamily="18" charset="0"/>
                <a:cs typeface="Arial" charset="0"/>
              </a:defRPr>
            </a:lvl9pPr>
          </a:lstStyle>
          <a:p>
            <a:fld id="{E35ED45D-27FB-4EF3-88B3-33FD949CD7C9}" type="slidenum">
              <a:rPr lang="en-GB" sz="1200" b="0">
                <a:solidFill>
                  <a:prstClr val="black"/>
                </a:solidFill>
              </a:rPr>
              <a:pPr/>
              <a:t>7</a:t>
            </a:fld>
            <a:endParaRPr lang="en-GB" sz="1200" b="0">
              <a:solidFill>
                <a:prstClr val="black"/>
              </a:solidFill>
            </a:endParaRPr>
          </a:p>
        </p:txBody>
      </p:sp>
      <p:sp>
        <p:nvSpPr>
          <p:cNvPr id="45059" name="Rectangle 2"/>
          <p:cNvSpPr>
            <a:spLocks noGrp="1" noRot="1" noChangeAspect="1" noChangeArrowheads="1" noTextEdit="1"/>
          </p:cNvSpPr>
          <p:nvPr>
            <p:ph type="sldImg"/>
          </p:nvPr>
        </p:nvSpPr>
        <p:spPr>
          <a:xfrm>
            <a:off x="1884363" y="330200"/>
            <a:ext cx="2895600" cy="2171700"/>
          </a:xfrm>
          <a:ln/>
        </p:spPr>
      </p:sp>
      <p:sp>
        <p:nvSpPr>
          <p:cNvPr id="45060" name="Rectangle 3"/>
          <p:cNvSpPr>
            <a:spLocks noGrp="1" noChangeArrowheads="1"/>
          </p:cNvSpPr>
          <p:nvPr>
            <p:ph type="body" idx="1"/>
          </p:nvPr>
        </p:nvSpPr>
        <p:spPr>
          <a:xfrm>
            <a:off x="314666" y="2784277"/>
            <a:ext cx="6170994" cy="371750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84545" algn="l"/>
              </a:tabLst>
            </a:pPr>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769">
              <a:defRPr sz="2700" b="1">
                <a:solidFill>
                  <a:schemeClr val="tx1"/>
                </a:solidFill>
                <a:latin typeface="Times" pitchFamily="18" charset="0"/>
                <a:cs typeface="Arial" charset="0"/>
              </a:defRPr>
            </a:lvl1pPr>
            <a:lvl2pPr marL="719398" indent="-276692" defTabSz="920769">
              <a:defRPr sz="2700" b="1">
                <a:solidFill>
                  <a:schemeClr val="tx1"/>
                </a:solidFill>
                <a:latin typeface="Times" pitchFamily="18" charset="0"/>
                <a:cs typeface="Arial" charset="0"/>
              </a:defRPr>
            </a:lvl2pPr>
            <a:lvl3pPr marL="1106767" indent="-221353" defTabSz="920769">
              <a:defRPr sz="2700" b="1">
                <a:solidFill>
                  <a:schemeClr val="tx1"/>
                </a:solidFill>
                <a:latin typeface="Times" pitchFamily="18" charset="0"/>
                <a:cs typeface="Arial" charset="0"/>
              </a:defRPr>
            </a:lvl3pPr>
            <a:lvl4pPr marL="1549474" indent="-221353" defTabSz="920769">
              <a:defRPr sz="2700" b="1">
                <a:solidFill>
                  <a:schemeClr val="tx1"/>
                </a:solidFill>
                <a:latin typeface="Times" pitchFamily="18" charset="0"/>
                <a:cs typeface="Arial" charset="0"/>
              </a:defRPr>
            </a:lvl4pPr>
            <a:lvl5pPr marL="1992180" indent="-221353" defTabSz="920769">
              <a:defRPr sz="2700" b="1">
                <a:solidFill>
                  <a:schemeClr val="tx1"/>
                </a:solidFill>
                <a:latin typeface="Times" pitchFamily="18" charset="0"/>
                <a:cs typeface="Arial" charset="0"/>
              </a:defRPr>
            </a:lvl5pPr>
            <a:lvl6pPr marL="2434887" indent="-221353" algn="r" defTabSz="920769" eaLnBrk="0" fontAlgn="base" hangingPunct="0">
              <a:spcBef>
                <a:spcPct val="0"/>
              </a:spcBef>
              <a:spcAft>
                <a:spcPct val="0"/>
              </a:spcAft>
              <a:defRPr sz="2700" b="1">
                <a:solidFill>
                  <a:schemeClr val="tx1"/>
                </a:solidFill>
                <a:latin typeface="Times" pitchFamily="18" charset="0"/>
                <a:cs typeface="Arial" charset="0"/>
              </a:defRPr>
            </a:lvl6pPr>
            <a:lvl7pPr marL="2877594" indent="-221353" algn="r" defTabSz="920769" eaLnBrk="0" fontAlgn="base" hangingPunct="0">
              <a:spcBef>
                <a:spcPct val="0"/>
              </a:spcBef>
              <a:spcAft>
                <a:spcPct val="0"/>
              </a:spcAft>
              <a:defRPr sz="2700" b="1">
                <a:solidFill>
                  <a:schemeClr val="tx1"/>
                </a:solidFill>
                <a:latin typeface="Times" pitchFamily="18" charset="0"/>
                <a:cs typeface="Arial" charset="0"/>
              </a:defRPr>
            </a:lvl7pPr>
            <a:lvl8pPr marL="3320301" indent="-221353" algn="r" defTabSz="920769" eaLnBrk="0" fontAlgn="base" hangingPunct="0">
              <a:spcBef>
                <a:spcPct val="0"/>
              </a:spcBef>
              <a:spcAft>
                <a:spcPct val="0"/>
              </a:spcAft>
              <a:defRPr sz="2700" b="1">
                <a:solidFill>
                  <a:schemeClr val="tx1"/>
                </a:solidFill>
                <a:latin typeface="Times" pitchFamily="18" charset="0"/>
                <a:cs typeface="Arial" charset="0"/>
              </a:defRPr>
            </a:lvl8pPr>
            <a:lvl9pPr marL="3763007" indent="-221353" algn="r" defTabSz="920769" eaLnBrk="0" fontAlgn="base" hangingPunct="0">
              <a:spcBef>
                <a:spcPct val="0"/>
              </a:spcBef>
              <a:spcAft>
                <a:spcPct val="0"/>
              </a:spcAft>
              <a:defRPr sz="2700" b="1">
                <a:solidFill>
                  <a:schemeClr val="tx1"/>
                </a:solidFill>
                <a:latin typeface="Times" pitchFamily="18" charset="0"/>
                <a:cs typeface="Arial" charset="0"/>
              </a:defRPr>
            </a:lvl9pPr>
          </a:lstStyle>
          <a:p>
            <a:fld id="{E35ED45D-27FB-4EF3-88B3-33FD949CD7C9}" type="slidenum">
              <a:rPr lang="en-GB" sz="1200" b="0">
                <a:solidFill>
                  <a:prstClr val="black"/>
                </a:solidFill>
              </a:rPr>
              <a:pPr/>
              <a:t>8</a:t>
            </a:fld>
            <a:endParaRPr lang="en-GB" sz="1200" b="0">
              <a:solidFill>
                <a:prstClr val="black"/>
              </a:solidFill>
            </a:endParaRPr>
          </a:p>
        </p:txBody>
      </p:sp>
      <p:sp>
        <p:nvSpPr>
          <p:cNvPr id="45059" name="Rectangle 2"/>
          <p:cNvSpPr>
            <a:spLocks noGrp="1" noRot="1" noChangeAspect="1" noChangeArrowheads="1" noTextEdit="1"/>
          </p:cNvSpPr>
          <p:nvPr>
            <p:ph type="sldImg"/>
          </p:nvPr>
        </p:nvSpPr>
        <p:spPr>
          <a:xfrm>
            <a:off x="1884363" y="330200"/>
            <a:ext cx="2895600" cy="2171700"/>
          </a:xfrm>
          <a:ln/>
        </p:spPr>
      </p:sp>
      <p:sp>
        <p:nvSpPr>
          <p:cNvPr id="45060" name="Rectangle 3"/>
          <p:cNvSpPr>
            <a:spLocks noGrp="1" noChangeArrowheads="1"/>
          </p:cNvSpPr>
          <p:nvPr>
            <p:ph type="body" idx="1"/>
          </p:nvPr>
        </p:nvSpPr>
        <p:spPr>
          <a:xfrm>
            <a:off x="314666" y="2784277"/>
            <a:ext cx="6170994" cy="371750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tabLst>
                <a:tab pos="84545" algn="l"/>
              </a:tabLst>
            </a:pPr>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54075" y="744538"/>
            <a:ext cx="4960938" cy="3722687"/>
          </a:xfrm>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10"/>
          </p:nvPr>
        </p:nvSpPr>
        <p:spPr/>
        <p:txBody>
          <a:bodyPr/>
          <a:lstStyle/>
          <a:p>
            <a:fld id="{FEEC5F7A-BC2A-4699-AB59-2ACD4149B5C0}" type="slidenum">
              <a:rPr lang="it-IT" smtClean="0">
                <a:solidFill>
                  <a:prstClr val="black"/>
                </a:solidFill>
              </a:rPr>
              <a:pPr/>
              <a:t>13</a:t>
            </a:fld>
            <a:endParaRPr lang="it-IT">
              <a:solidFill>
                <a:prstClr val="black"/>
              </a:solidFill>
            </a:endParaRPr>
          </a:p>
        </p:txBody>
      </p:sp>
      <p:sp>
        <p:nvSpPr>
          <p:cNvPr id="5" name="Footer Placeholder 4"/>
          <p:cNvSpPr>
            <a:spLocks noGrp="1"/>
          </p:cNvSpPr>
          <p:nvPr>
            <p:ph type="ftr" sz="quarter" idx="11"/>
          </p:nvPr>
        </p:nvSpPr>
        <p:spPr/>
        <p:txBody>
          <a:bodyPr/>
          <a:lstStyle/>
          <a:p>
            <a:r>
              <a:rPr lang="it-IT" smtClean="0">
                <a:solidFill>
                  <a:prstClr val="black"/>
                </a:solidFill>
              </a:rPr>
              <a:t>Bozza AP - 30 ago 2010</a:t>
            </a:r>
            <a:endParaRPr lang="it-IT">
              <a:solidFill>
                <a:prstClr val="black"/>
              </a:solidFill>
            </a:endParaRPr>
          </a:p>
        </p:txBody>
      </p:sp>
    </p:spTree>
    <p:extLst>
      <p:ext uri="{BB962C8B-B14F-4D97-AF65-F5344CB8AC3E}">
        <p14:creationId xmlns:p14="http://schemas.microsoft.com/office/powerpoint/2010/main" xmlns="" val="685518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smtClean="0"/>
              <a:t>Faça clique para editar o estilo</a:t>
            </a:r>
            <a:endParaRPr lang="pt-PT"/>
          </a:p>
        </p:txBody>
      </p:sp>
      <p:sp>
        <p:nvSpPr>
          <p:cNvPr id="4" name="Marcador de Posição da Data 3"/>
          <p:cNvSpPr>
            <a:spLocks noGrp="1"/>
          </p:cNvSpPr>
          <p:nvPr>
            <p:ph type="dt" sz="half" idx="10"/>
          </p:nvPr>
        </p:nvSpPr>
        <p:spPr/>
        <p:txBody>
          <a:bodyPr/>
          <a:lstStyle/>
          <a:p>
            <a:fld id="{CB6BEFBE-F43F-491F-8B61-5A5023605B31}" type="datetimeFigureOut">
              <a:rPr lang="pt-PT" smtClean="0"/>
              <a:pPr/>
              <a:t>22-05-2012</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BAADA223-2FD1-4821-A70C-7B5F349C6F43}" type="slidenum">
              <a:rPr lang="pt-PT" smtClean="0"/>
              <a:pPr/>
              <a:t>‹nº›</a:t>
            </a:fld>
            <a:endParaRPr lang="pt-P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CB6BEFBE-F43F-491F-8B61-5A5023605B31}" type="datetimeFigureOut">
              <a:rPr lang="pt-PT" smtClean="0"/>
              <a:pPr/>
              <a:t>22-05-2012</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BAADA223-2FD1-4821-A70C-7B5F349C6F43}" type="slidenum">
              <a:rPr lang="pt-PT" smtClean="0"/>
              <a:pPr/>
              <a:t>‹nº›</a:t>
            </a:fld>
            <a:endParaRPr lang="pt-P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CB6BEFBE-F43F-491F-8B61-5A5023605B31}" type="datetimeFigureOut">
              <a:rPr lang="pt-PT" smtClean="0"/>
              <a:pPr/>
              <a:t>22-05-2012</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BAADA223-2FD1-4821-A70C-7B5F349C6F43}" type="slidenum">
              <a:rPr lang="pt-PT" smtClean="0"/>
              <a:pPr/>
              <a:t>‹nº›</a:t>
            </a:fld>
            <a:endParaRPr lang="pt-P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it-IT" dirty="0" smtClean="0">
                <a:solidFill>
                  <a:prstClr val="black">
                    <a:tint val="75000"/>
                  </a:prstClr>
                </a:solidFill>
              </a:rPr>
              <a:t>9 Jan 2012</a:t>
            </a:r>
            <a:endParaRPr lang="en-US" dirty="0">
              <a:solidFill>
                <a:prstClr val="black">
                  <a:tint val="75000"/>
                </a:prstClr>
              </a:solidFill>
            </a:endParaRPr>
          </a:p>
        </p:txBody>
      </p:sp>
      <p:sp>
        <p:nvSpPr>
          <p:cNvPr id="5" name="Footer Placeholder 4"/>
          <p:cNvSpPr>
            <a:spLocks noGrp="1"/>
          </p:cNvSpPr>
          <p:nvPr>
            <p:ph type="ftr" sz="quarter" idx="11"/>
          </p:nvPr>
        </p:nvSpPr>
        <p:spPr>
          <a:xfrm>
            <a:off x="1752600" y="6477003"/>
            <a:ext cx="5638800" cy="228599"/>
          </a:xfrm>
          <a:prstGeom prst="rect">
            <a:avLst/>
          </a:prstGeom>
        </p:spPr>
        <p:txBody>
          <a:bodyPr/>
          <a:lstStyle/>
          <a:p>
            <a:r>
              <a:rPr lang="it-IT" dirty="0" smtClean="0">
                <a:solidFill>
                  <a:prstClr val="black"/>
                </a:solidFill>
              </a:rPr>
              <a:t>MIELE Extended Abstract – Prepared by RINA on behalf of MIT</a:t>
            </a:r>
            <a:endParaRPr lang="en-US" dirty="0">
              <a:solidFill>
                <a:prstClr val="black"/>
              </a:solidFill>
            </a:endParaRPr>
          </a:p>
        </p:txBody>
      </p:sp>
      <p:sp>
        <p:nvSpPr>
          <p:cNvPr id="6" name="Slide Number Placeholder 5"/>
          <p:cNvSpPr>
            <a:spLocks noGrp="1"/>
          </p:cNvSpPr>
          <p:nvPr>
            <p:ph type="sldNum" sz="quarter" idx="12"/>
          </p:nvPr>
        </p:nvSpPr>
        <p:spPr/>
        <p:txBody>
          <a:bodyPr/>
          <a:lstStyle/>
          <a:p>
            <a:fld id="{44839B2B-7A5C-4F46-9E13-54E1D49F6B40}"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xmlns="" val="28957934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it-IT" dirty="0" smtClean="0">
                <a:solidFill>
                  <a:prstClr val="black">
                    <a:tint val="75000"/>
                  </a:prstClr>
                </a:solidFill>
              </a:rPr>
              <a:t>9 Jan 2012</a:t>
            </a:r>
            <a:endParaRPr lang="en-US" dirty="0">
              <a:solidFill>
                <a:prstClr val="black">
                  <a:tint val="75000"/>
                </a:prstClr>
              </a:solidFill>
            </a:endParaRPr>
          </a:p>
        </p:txBody>
      </p:sp>
      <p:sp>
        <p:nvSpPr>
          <p:cNvPr id="4" name="Footer Placeholder 3"/>
          <p:cNvSpPr>
            <a:spLocks noGrp="1"/>
          </p:cNvSpPr>
          <p:nvPr>
            <p:ph type="ftr" sz="quarter" idx="11"/>
          </p:nvPr>
        </p:nvSpPr>
        <p:spPr>
          <a:xfrm>
            <a:off x="1752600" y="6477003"/>
            <a:ext cx="5638800" cy="228599"/>
          </a:xfrm>
          <a:prstGeom prst="rect">
            <a:avLst/>
          </a:prstGeom>
        </p:spPr>
        <p:txBody>
          <a:bodyPr/>
          <a:lstStyle/>
          <a:p>
            <a:pPr>
              <a:defRPr/>
            </a:pPr>
            <a:r>
              <a:rPr lang="it-IT" dirty="0" smtClean="0">
                <a:solidFill>
                  <a:prstClr val="black"/>
                </a:solidFill>
              </a:rPr>
              <a:t>MIELE Extended Abstract – Prepared by RINA on behalf of MIT</a:t>
            </a:r>
            <a:endParaRPr lang="en-US" dirty="0" smtClean="0">
              <a:solidFill>
                <a:prstClr val="black"/>
              </a:solidFill>
            </a:endParaRPr>
          </a:p>
        </p:txBody>
      </p:sp>
      <p:sp>
        <p:nvSpPr>
          <p:cNvPr id="5" name="Slide Number Placeholder 4"/>
          <p:cNvSpPr>
            <a:spLocks noGrp="1"/>
          </p:cNvSpPr>
          <p:nvPr>
            <p:ph type="sldNum" sz="quarter" idx="12"/>
          </p:nvPr>
        </p:nvSpPr>
        <p:spPr/>
        <p:txBody>
          <a:bodyPr/>
          <a:lstStyle/>
          <a:p>
            <a:fld id="{44839B2B-7A5C-4F46-9E13-54E1D49F6B40}" type="slidenum">
              <a:rPr lang="en-US" smtClean="0">
                <a:solidFill>
                  <a:prstClr val="black">
                    <a:tint val="75000"/>
                  </a:prstClr>
                </a:solidFill>
              </a:rPr>
              <a:pPr/>
              <a:t>‹nº›</a:t>
            </a:fld>
            <a:endParaRPr lang="en-US">
              <a:solidFill>
                <a:prstClr val="black">
                  <a:tint val="75000"/>
                </a:prstClr>
              </a:solidFill>
            </a:endParaRPr>
          </a:p>
        </p:txBody>
      </p:sp>
      <p:sp>
        <p:nvSpPr>
          <p:cNvPr id="6" name="Text Placeholder 2"/>
          <p:cNvSpPr txBox="1">
            <a:spLocks/>
          </p:cNvSpPr>
          <p:nvPr userDrawn="1"/>
        </p:nvSpPr>
        <p:spPr>
          <a:xfrm>
            <a:off x="87892" y="1071547"/>
            <a:ext cx="1541585" cy="5211763"/>
          </a:xfrm>
          <a:prstGeom prst="rect">
            <a:avLst/>
          </a:prstGeom>
          <a:solidFill>
            <a:schemeClr val="accent1">
              <a:lumMod val="20000"/>
              <a:lumOff val="80000"/>
            </a:schemeClr>
          </a:solidFill>
          <a:ln>
            <a:noFill/>
          </a:ln>
        </p:spPr>
        <p:txBody>
          <a:bodyPr vert="horz" lIns="91440" tIns="45720" rIns="91440" bIns="45720" rtlCol="0">
            <a:normAutofit/>
          </a:bodyPr>
          <a:lstStyle>
            <a:lvl1pPr marL="0" indent="0" algn="ctr" defTabSz="914400" rtl="0" eaLnBrk="1" latinLnBrk="0" hangingPunct="1">
              <a:spcBef>
                <a:spcPct val="20000"/>
              </a:spcBef>
              <a:buClr>
                <a:schemeClr val="tx2">
                  <a:lumMod val="75000"/>
                </a:schemeClr>
              </a:buClr>
              <a:buFont typeface="Arial" pitchFamily="34" charset="0"/>
              <a:buNone/>
              <a:defRPr sz="14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tx2">
                  <a:lumMod val="75000"/>
                </a:schemeClr>
              </a:buClr>
              <a:buSzPct val="85000"/>
              <a:buFont typeface="Arial" pitchFamily="34" charset="0"/>
              <a:buNone/>
              <a:defRPr sz="1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tx2">
                  <a:lumMod val="75000"/>
                </a:schemeClr>
              </a:buClr>
              <a:buSzPct val="70000"/>
              <a:buFont typeface="Arial" pitchFamily="34" charset="0"/>
              <a:buNone/>
              <a:defRPr sz="11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05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05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lnSpc>
                <a:spcPct val="120000"/>
              </a:lnSpc>
              <a:spcBef>
                <a:spcPts val="300"/>
              </a:spcBef>
              <a:buClr>
                <a:srgbClr val="1F497D">
                  <a:lumMod val="75000"/>
                </a:srgbClr>
              </a:buClr>
            </a:pPr>
            <a:endParaRPr lang="it-IT" sz="1600" b="1" dirty="0" smtClean="0">
              <a:solidFill>
                <a:srgbClr val="1F497D"/>
              </a:solidFill>
            </a:endParaRPr>
          </a:p>
          <a:p>
            <a:pPr algn="l">
              <a:buClr>
                <a:srgbClr val="1F497D">
                  <a:lumMod val="75000"/>
                </a:srgbClr>
              </a:buClr>
            </a:pPr>
            <a:endParaRPr lang="it-IT" b="1" dirty="0">
              <a:solidFill>
                <a:srgbClr val="1F497D"/>
              </a:solidFill>
            </a:endParaRPr>
          </a:p>
          <a:p>
            <a:pPr algn="l">
              <a:buClr>
                <a:srgbClr val="1F497D">
                  <a:lumMod val="75000"/>
                </a:srgbClr>
              </a:buClr>
            </a:pPr>
            <a:endParaRPr lang="it-IT" dirty="0" smtClean="0">
              <a:solidFill>
                <a:prstClr val="black"/>
              </a:solidFill>
            </a:endParaRPr>
          </a:p>
          <a:p>
            <a:pPr marL="285750" indent="-285750" algn="l">
              <a:buClr>
                <a:srgbClr val="1F497D">
                  <a:lumMod val="75000"/>
                </a:srgbClr>
              </a:buClr>
              <a:buFont typeface="Arial" pitchFamily="34" charset="0"/>
              <a:buChar char="•"/>
            </a:pPr>
            <a:endParaRPr lang="it-IT" dirty="0" smtClean="0">
              <a:solidFill>
                <a:prstClr val="black"/>
              </a:solidFill>
            </a:endParaRPr>
          </a:p>
          <a:p>
            <a:pPr marL="285750" indent="-285750" algn="l">
              <a:buClr>
                <a:srgbClr val="1F497D">
                  <a:lumMod val="75000"/>
                </a:srgbClr>
              </a:buClr>
              <a:buFont typeface="Arial" pitchFamily="34" charset="0"/>
              <a:buChar char="•"/>
            </a:pPr>
            <a:endParaRPr lang="it-IT" dirty="0" smtClean="0">
              <a:solidFill>
                <a:prstClr val="black"/>
              </a:solidFill>
            </a:endParaRPr>
          </a:p>
          <a:p>
            <a:pPr marL="285750" indent="-285750" algn="l">
              <a:buClr>
                <a:srgbClr val="1F497D">
                  <a:lumMod val="75000"/>
                </a:srgbClr>
              </a:buClr>
              <a:buFont typeface="Arial" pitchFamily="34" charset="0"/>
              <a:buChar char="•"/>
            </a:pPr>
            <a:endParaRPr lang="it-IT" dirty="0" smtClean="0">
              <a:solidFill>
                <a:prstClr val="black"/>
              </a:solidFill>
            </a:endParaRPr>
          </a:p>
          <a:p>
            <a:pPr marL="285750" indent="-285750" algn="l">
              <a:buClr>
                <a:srgbClr val="1F497D">
                  <a:lumMod val="75000"/>
                </a:srgbClr>
              </a:buClr>
            </a:pPr>
            <a:endParaRPr lang="it-IT" dirty="0" smtClean="0">
              <a:solidFill>
                <a:prstClr val="black"/>
              </a:solidFill>
            </a:endParaRPr>
          </a:p>
          <a:p>
            <a:pPr marL="285750" indent="-285750" algn="l">
              <a:buClr>
                <a:srgbClr val="1F497D">
                  <a:lumMod val="75000"/>
                </a:srgbClr>
              </a:buClr>
              <a:buFont typeface="Arial" pitchFamily="34" charset="0"/>
              <a:buChar char="•"/>
            </a:pPr>
            <a:endParaRPr lang="it-IT" dirty="0" smtClean="0">
              <a:solidFill>
                <a:prstClr val="black"/>
              </a:solidFill>
            </a:endParaRPr>
          </a:p>
          <a:p>
            <a:pPr marL="285750" indent="-285750" algn="l">
              <a:buClr>
                <a:srgbClr val="1F497D">
                  <a:lumMod val="75000"/>
                </a:srgbClr>
              </a:buClr>
              <a:buFont typeface="Arial" pitchFamily="34" charset="0"/>
              <a:buChar char="•"/>
            </a:pPr>
            <a:endParaRPr lang="it-IT" dirty="0" smtClean="0">
              <a:solidFill>
                <a:prstClr val="black">
                  <a:tint val="75000"/>
                </a:prstClr>
              </a:solidFill>
            </a:endParaRPr>
          </a:p>
          <a:p>
            <a:pPr marL="742950" lvl="1" indent="-285750" algn="l">
              <a:buClr>
                <a:srgbClr val="1F497D">
                  <a:lumMod val="75000"/>
                </a:srgbClr>
              </a:buClr>
              <a:buFont typeface="Arial" pitchFamily="34" charset="0"/>
              <a:buChar char="•"/>
            </a:pPr>
            <a:endParaRPr lang="it-IT" dirty="0" smtClean="0">
              <a:solidFill>
                <a:prstClr val="black">
                  <a:tint val="75000"/>
                </a:prstClr>
              </a:solidFill>
            </a:endParaRPr>
          </a:p>
        </p:txBody>
      </p:sp>
      <p:sp>
        <p:nvSpPr>
          <p:cNvPr id="7" name="TextBox 6"/>
          <p:cNvSpPr txBox="1"/>
          <p:nvPr userDrawn="1"/>
        </p:nvSpPr>
        <p:spPr>
          <a:xfrm>
            <a:off x="153835" y="1214423"/>
            <a:ext cx="1384798" cy="584775"/>
          </a:xfrm>
          <a:prstGeom prst="rect">
            <a:avLst/>
          </a:prstGeom>
          <a:noFill/>
        </p:spPr>
        <p:txBody>
          <a:bodyPr wrap="square" rtlCol="0">
            <a:spAutoFit/>
          </a:bodyPr>
          <a:lstStyle/>
          <a:p>
            <a:r>
              <a:rPr lang="en-US" sz="1600" b="1" dirty="0" smtClean="0">
                <a:solidFill>
                  <a:srgbClr val="1F497D"/>
                </a:solidFill>
              </a:rPr>
              <a:t>Click to edit text</a:t>
            </a:r>
            <a:endParaRPr lang="it-IT" sz="1600" b="1" dirty="0">
              <a:solidFill>
                <a:srgbClr val="1F497D"/>
              </a:solidFill>
            </a:endParaRPr>
          </a:p>
        </p:txBody>
      </p:sp>
    </p:spTree>
    <p:extLst>
      <p:ext uri="{BB962C8B-B14F-4D97-AF65-F5344CB8AC3E}">
        <p14:creationId xmlns:p14="http://schemas.microsoft.com/office/powerpoint/2010/main" xmlns="" val="5729708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Date Placeholder 2"/>
          <p:cNvSpPr>
            <a:spLocks noGrp="1"/>
          </p:cNvSpPr>
          <p:nvPr>
            <p:ph type="dt" sz="half" idx="10"/>
          </p:nvPr>
        </p:nvSpPr>
        <p:spPr/>
        <p:txBody>
          <a:bodyPr/>
          <a:lstStyle/>
          <a:p>
            <a:r>
              <a:rPr lang="it-IT" dirty="0" smtClean="0">
                <a:solidFill>
                  <a:prstClr val="black">
                    <a:tint val="75000"/>
                  </a:prstClr>
                </a:solidFill>
              </a:rPr>
              <a:t>9 Jan 2012</a:t>
            </a:r>
            <a:endParaRPr lang="en-US" dirty="0">
              <a:solidFill>
                <a:prstClr val="black">
                  <a:tint val="75000"/>
                </a:prstClr>
              </a:solidFill>
            </a:endParaRPr>
          </a:p>
        </p:txBody>
      </p:sp>
      <p:sp>
        <p:nvSpPr>
          <p:cNvPr id="4" name="Footer Placeholder 3"/>
          <p:cNvSpPr>
            <a:spLocks noGrp="1"/>
          </p:cNvSpPr>
          <p:nvPr>
            <p:ph type="ftr" sz="quarter" idx="11"/>
          </p:nvPr>
        </p:nvSpPr>
        <p:spPr>
          <a:xfrm>
            <a:off x="1752600" y="6477003"/>
            <a:ext cx="5638800" cy="228599"/>
          </a:xfrm>
          <a:prstGeom prst="rect">
            <a:avLst/>
          </a:prstGeom>
        </p:spPr>
        <p:txBody>
          <a:bodyPr/>
          <a:lstStyle/>
          <a:p>
            <a:r>
              <a:rPr lang="it-IT" dirty="0" smtClean="0">
                <a:solidFill>
                  <a:prstClr val="black"/>
                </a:solidFill>
              </a:rPr>
              <a:t>MIELE Extended Abstract – Prepared by RINA on behalf of MIT</a:t>
            </a:r>
            <a:endParaRPr lang="en-US" dirty="0" smtClean="0">
              <a:solidFill>
                <a:prstClr val="black"/>
              </a:solidFill>
            </a:endParaRPr>
          </a:p>
        </p:txBody>
      </p:sp>
      <p:sp>
        <p:nvSpPr>
          <p:cNvPr id="5" name="Slide Number Placeholder 4"/>
          <p:cNvSpPr>
            <a:spLocks noGrp="1"/>
          </p:cNvSpPr>
          <p:nvPr>
            <p:ph type="sldNum" sz="quarter" idx="12"/>
          </p:nvPr>
        </p:nvSpPr>
        <p:spPr/>
        <p:txBody>
          <a:bodyPr/>
          <a:lstStyle/>
          <a:p>
            <a:fld id="{44839B2B-7A5C-4F46-9E13-54E1D49F6B40}" type="slidenum">
              <a:rPr lang="en-US" smtClean="0">
                <a:solidFill>
                  <a:prstClr val="black">
                    <a:tint val="75000"/>
                  </a:prstClr>
                </a:solidFill>
              </a:rPr>
              <a:pPr/>
              <a:t>‹nº›</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1200" b="1">
                <a:latin typeface="+mj-lt"/>
              </a:defRPr>
            </a:lvl1pPr>
          </a:lstStyle>
          <a:p>
            <a:r>
              <a:rPr lang="en-US" dirty="0" smtClean="0"/>
              <a:t>Click to edit Master title style</a:t>
            </a:r>
            <a:br>
              <a:rPr lang="en-US" dirty="0" smtClean="0"/>
            </a:br>
            <a:r>
              <a:rPr lang="en-US" dirty="0" err="1" smtClean="0"/>
              <a:t>aaaaaaaaaaaaaaaaaaaaaaaaaa</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it-IT" dirty="0" smtClean="0">
                <a:solidFill>
                  <a:prstClr val="black">
                    <a:tint val="75000"/>
                  </a:prstClr>
                </a:solidFill>
              </a:rPr>
              <a:t>9 Jan 2012</a:t>
            </a:r>
            <a:endParaRPr lang="en-US" dirty="0">
              <a:solidFill>
                <a:prstClr val="black">
                  <a:tint val="75000"/>
                </a:prstClr>
              </a:solidFill>
            </a:endParaRPr>
          </a:p>
        </p:txBody>
      </p:sp>
      <p:sp>
        <p:nvSpPr>
          <p:cNvPr id="5" name="Footer Placeholder 4"/>
          <p:cNvSpPr>
            <a:spLocks noGrp="1"/>
          </p:cNvSpPr>
          <p:nvPr>
            <p:ph type="ftr" sz="quarter" idx="11"/>
          </p:nvPr>
        </p:nvSpPr>
        <p:spPr>
          <a:xfrm>
            <a:off x="1752600" y="6477003"/>
            <a:ext cx="5638800" cy="228599"/>
          </a:xfrm>
          <a:prstGeom prst="rect">
            <a:avLst/>
          </a:prstGeom>
        </p:spPr>
        <p:txBody>
          <a:bodyPr/>
          <a:lstStyle/>
          <a:p>
            <a:r>
              <a:rPr lang="it-IT" dirty="0" smtClean="0">
                <a:solidFill>
                  <a:prstClr val="black"/>
                </a:solidFill>
              </a:rPr>
              <a:t>MIELE Extended Abstract – Prepared by RINA on behalf of MIT</a:t>
            </a:r>
            <a:endParaRPr lang="en-US" dirty="0" smtClean="0">
              <a:solidFill>
                <a:prstClr val="black"/>
              </a:solidFill>
            </a:endParaRPr>
          </a:p>
        </p:txBody>
      </p:sp>
      <p:sp>
        <p:nvSpPr>
          <p:cNvPr id="6" name="Slide Number Placeholder 5"/>
          <p:cNvSpPr>
            <a:spLocks noGrp="1"/>
          </p:cNvSpPr>
          <p:nvPr>
            <p:ph type="sldNum" sz="quarter" idx="12"/>
          </p:nvPr>
        </p:nvSpPr>
        <p:spPr/>
        <p:txBody>
          <a:bodyPr/>
          <a:lstStyle/>
          <a:p>
            <a:fld id="{44839B2B-7A5C-4F46-9E13-54E1D49F6B40}"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xmlns="" val="15520958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it-IT" dirty="0" smtClean="0">
                <a:solidFill>
                  <a:prstClr val="black">
                    <a:tint val="75000"/>
                  </a:prstClr>
                </a:solidFill>
              </a:rPr>
              <a:t>9 Jan 2012</a:t>
            </a:r>
            <a:endParaRPr lang="en-US" dirty="0">
              <a:solidFill>
                <a:prstClr val="black">
                  <a:tint val="75000"/>
                </a:prstClr>
              </a:solidFill>
            </a:endParaRPr>
          </a:p>
        </p:txBody>
      </p:sp>
      <p:sp>
        <p:nvSpPr>
          <p:cNvPr id="5" name="Footer Placeholder 4"/>
          <p:cNvSpPr>
            <a:spLocks noGrp="1"/>
          </p:cNvSpPr>
          <p:nvPr>
            <p:ph type="ftr" sz="quarter" idx="11"/>
          </p:nvPr>
        </p:nvSpPr>
        <p:spPr>
          <a:xfrm>
            <a:off x="1752600" y="6477003"/>
            <a:ext cx="5638800" cy="228599"/>
          </a:xfrm>
          <a:prstGeom prst="rect">
            <a:avLst/>
          </a:prstGeom>
        </p:spPr>
        <p:txBody>
          <a:bodyPr/>
          <a:lstStyle/>
          <a:p>
            <a:r>
              <a:rPr lang="it-IT" dirty="0" smtClean="0">
                <a:solidFill>
                  <a:prstClr val="black"/>
                </a:solidFill>
              </a:rPr>
              <a:t>MIELE Extended Abstract – Prepared by RINA on behalf of MIT</a:t>
            </a:r>
            <a:endParaRPr lang="en-US" dirty="0" smtClean="0">
              <a:solidFill>
                <a:prstClr val="black"/>
              </a:solidFill>
            </a:endParaRPr>
          </a:p>
        </p:txBody>
      </p:sp>
      <p:sp>
        <p:nvSpPr>
          <p:cNvPr id="6" name="Slide Number Placeholder 5"/>
          <p:cNvSpPr>
            <a:spLocks noGrp="1"/>
          </p:cNvSpPr>
          <p:nvPr>
            <p:ph type="sldNum" sz="quarter" idx="12"/>
          </p:nvPr>
        </p:nvSpPr>
        <p:spPr/>
        <p:txBody>
          <a:bodyPr/>
          <a:lstStyle/>
          <a:p>
            <a:fld id="{44839B2B-7A5C-4F46-9E13-54E1D49F6B40}"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xmlns="" val="11645984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it-IT" dirty="0" smtClean="0">
                <a:solidFill>
                  <a:prstClr val="black">
                    <a:tint val="75000"/>
                  </a:prstClr>
                </a:solidFill>
              </a:rPr>
              <a:t>9 Jan 2012</a:t>
            </a:r>
            <a:endParaRPr lang="en-US" dirty="0">
              <a:solidFill>
                <a:prstClr val="black">
                  <a:tint val="75000"/>
                </a:prstClr>
              </a:solidFill>
            </a:endParaRPr>
          </a:p>
        </p:txBody>
      </p:sp>
      <p:sp>
        <p:nvSpPr>
          <p:cNvPr id="6" name="Footer Placeholder 5"/>
          <p:cNvSpPr>
            <a:spLocks noGrp="1"/>
          </p:cNvSpPr>
          <p:nvPr>
            <p:ph type="ftr" sz="quarter" idx="11"/>
          </p:nvPr>
        </p:nvSpPr>
        <p:spPr>
          <a:xfrm>
            <a:off x="1752600" y="6477003"/>
            <a:ext cx="5638800" cy="228599"/>
          </a:xfrm>
          <a:prstGeom prst="rect">
            <a:avLst/>
          </a:prstGeom>
        </p:spPr>
        <p:txBody>
          <a:bodyPr/>
          <a:lstStyle/>
          <a:p>
            <a:r>
              <a:rPr lang="it-IT" dirty="0" smtClean="0">
                <a:solidFill>
                  <a:prstClr val="black"/>
                </a:solidFill>
              </a:rPr>
              <a:t>MIELE Extended Abstract – Prepared by RINA on behalf of MIT</a:t>
            </a:r>
            <a:endParaRPr lang="en-US" dirty="0" smtClean="0">
              <a:solidFill>
                <a:prstClr val="black"/>
              </a:solidFill>
            </a:endParaRPr>
          </a:p>
        </p:txBody>
      </p:sp>
      <p:sp>
        <p:nvSpPr>
          <p:cNvPr id="7" name="Slide Number Placeholder 6"/>
          <p:cNvSpPr>
            <a:spLocks noGrp="1"/>
          </p:cNvSpPr>
          <p:nvPr>
            <p:ph type="sldNum" sz="quarter" idx="12"/>
          </p:nvPr>
        </p:nvSpPr>
        <p:spPr/>
        <p:txBody>
          <a:bodyPr/>
          <a:lstStyle/>
          <a:p>
            <a:fld id="{44839B2B-7A5C-4F46-9E13-54E1D49F6B40}"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xmlns="" val="180163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it-IT" dirty="0" smtClean="0">
                <a:solidFill>
                  <a:prstClr val="black">
                    <a:tint val="75000"/>
                  </a:prstClr>
                </a:solidFill>
              </a:rPr>
              <a:t>9 Jan 2012</a:t>
            </a:r>
            <a:endParaRPr lang="en-US" dirty="0">
              <a:solidFill>
                <a:prstClr val="black">
                  <a:tint val="75000"/>
                </a:prstClr>
              </a:solidFill>
            </a:endParaRPr>
          </a:p>
        </p:txBody>
      </p:sp>
      <p:sp>
        <p:nvSpPr>
          <p:cNvPr id="8" name="Footer Placeholder 7"/>
          <p:cNvSpPr>
            <a:spLocks noGrp="1"/>
          </p:cNvSpPr>
          <p:nvPr>
            <p:ph type="ftr" sz="quarter" idx="11"/>
          </p:nvPr>
        </p:nvSpPr>
        <p:spPr>
          <a:xfrm>
            <a:off x="1752600" y="6477003"/>
            <a:ext cx="5638800" cy="228599"/>
          </a:xfrm>
          <a:prstGeom prst="rect">
            <a:avLst/>
          </a:prstGeom>
        </p:spPr>
        <p:txBody>
          <a:bodyPr/>
          <a:lstStyle/>
          <a:p>
            <a:r>
              <a:rPr lang="it-IT" dirty="0" smtClean="0">
                <a:solidFill>
                  <a:prstClr val="black"/>
                </a:solidFill>
              </a:rPr>
              <a:t>MIELE Extended Abstract – Prepared by RINA on behalf of MIT</a:t>
            </a:r>
            <a:endParaRPr lang="en-US" dirty="0" smtClean="0">
              <a:solidFill>
                <a:prstClr val="black"/>
              </a:solidFill>
            </a:endParaRPr>
          </a:p>
        </p:txBody>
      </p:sp>
      <p:sp>
        <p:nvSpPr>
          <p:cNvPr id="9" name="Slide Number Placeholder 8"/>
          <p:cNvSpPr>
            <a:spLocks noGrp="1"/>
          </p:cNvSpPr>
          <p:nvPr>
            <p:ph type="sldNum" sz="quarter" idx="12"/>
          </p:nvPr>
        </p:nvSpPr>
        <p:spPr/>
        <p:txBody>
          <a:bodyPr/>
          <a:lstStyle/>
          <a:p>
            <a:fld id="{44839B2B-7A5C-4F46-9E13-54E1D49F6B40}"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xmlns="" val="26231373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it-IT" dirty="0" smtClean="0">
                <a:solidFill>
                  <a:prstClr val="black">
                    <a:tint val="75000"/>
                  </a:prstClr>
                </a:solidFill>
              </a:rPr>
              <a:t>9 Jan 2012</a:t>
            </a:r>
            <a:endParaRPr lang="en-US" dirty="0">
              <a:solidFill>
                <a:prstClr val="black">
                  <a:tint val="75000"/>
                </a:prstClr>
              </a:solidFill>
            </a:endParaRPr>
          </a:p>
        </p:txBody>
      </p:sp>
      <p:sp>
        <p:nvSpPr>
          <p:cNvPr id="3" name="Footer Placeholder 2"/>
          <p:cNvSpPr>
            <a:spLocks noGrp="1"/>
          </p:cNvSpPr>
          <p:nvPr>
            <p:ph type="ftr" sz="quarter" idx="11"/>
          </p:nvPr>
        </p:nvSpPr>
        <p:spPr>
          <a:xfrm>
            <a:off x="1752600" y="6477003"/>
            <a:ext cx="5638800" cy="228599"/>
          </a:xfrm>
          <a:prstGeom prst="rect">
            <a:avLst/>
          </a:prstGeom>
        </p:spPr>
        <p:txBody>
          <a:bodyPr/>
          <a:lstStyle/>
          <a:p>
            <a:r>
              <a:rPr lang="it-IT" dirty="0" smtClean="0">
                <a:solidFill>
                  <a:prstClr val="black"/>
                </a:solidFill>
              </a:rPr>
              <a:t>MIELE Extended Abstract – Prepared by RINA on behalf of MIT</a:t>
            </a:r>
            <a:endParaRPr lang="en-US" dirty="0" smtClean="0">
              <a:solidFill>
                <a:prstClr val="black"/>
              </a:solidFill>
            </a:endParaRPr>
          </a:p>
        </p:txBody>
      </p:sp>
      <p:sp>
        <p:nvSpPr>
          <p:cNvPr id="4" name="Slide Number Placeholder 3"/>
          <p:cNvSpPr>
            <a:spLocks noGrp="1"/>
          </p:cNvSpPr>
          <p:nvPr>
            <p:ph type="sldNum" sz="quarter" idx="12"/>
          </p:nvPr>
        </p:nvSpPr>
        <p:spPr/>
        <p:txBody>
          <a:bodyPr/>
          <a:lstStyle/>
          <a:p>
            <a:fld id="{44839B2B-7A5C-4F46-9E13-54E1D49F6B40}"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xmlns="" val="2123502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10"/>
          </p:nvPr>
        </p:nvSpPr>
        <p:spPr/>
        <p:txBody>
          <a:bodyPr/>
          <a:lstStyle/>
          <a:p>
            <a:fld id="{CB6BEFBE-F43F-491F-8B61-5A5023605B31}" type="datetimeFigureOut">
              <a:rPr lang="pt-PT" smtClean="0"/>
              <a:pPr/>
              <a:t>22-05-2012</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BAADA223-2FD1-4821-A70C-7B5F349C6F43}" type="slidenum">
              <a:rPr lang="pt-PT" smtClean="0"/>
              <a:pPr/>
              <a:t>‹nº›</a:t>
            </a:fld>
            <a:endParaRPr lang="pt-P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t-IT"/>
          </a:p>
        </p:txBody>
      </p:sp>
      <p:sp>
        <p:nvSpPr>
          <p:cNvPr id="3" name="Date Placeholder 2"/>
          <p:cNvSpPr>
            <a:spLocks noGrp="1"/>
          </p:cNvSpPr>
          <p:nvPr>
            <p:ph type="dt" sz="half" idx="10"/>
          </p:nvPr>
        </p:nvSpPr>
        <p:spPr/>
        <p:txBody>
          <a:bodyPr/>
          <a:lstStyle/>
          <a:p>
            <a:r>
              <a:rPr lang="it-IT" dirty="0" smtClean="0">
                <a:solidFill>
                  <a:prstClr val="black">
                    <a:tint val="75000"/>
                  </a:prstClr>
                </a:solidFill>
              </a:rPr>
              <a:t>9 Jan 2012</a:t>
            </a:r>
            <a:endParaRPr lang="en-US" dirty="0">
              <a:solidFill>
                <a:prstClr val="black">
                  <a:tint val="75000"/>
                </a:prstClr>
              </a:solidFill>
            </a:endParaRPr>
          </a:p>
        </p:txBody>
      </p:sp>
      <p:sp>
        <p:nvSpPr>
          <p:cNvPr id="4" name="Footer Placeholder 3"/>
          <p:cNvSpPr>
            <a:spLocks noGrp="1"/>
          </p:cNvSpPr>
          <p:nvPr>
            <p:ph type="ftr" sz="quarter" idx="11"/>
          </p:nvPr>
        </p:nvSpPr>
        <p:spPr>
          <a:xfrm>
            <a:off x="1752600" y="6477003"/>
            <a:ext cx="5638800" cy="228599"/>
          </a:xfrm>
          <a:prstGeom prst="rect">
            <a:avLst/>
          </a:prstGeom>
        </p:spPr>
        <p:txBody>
          <a:bodyPr/>
          <a:lstStyle/>
          <a:p>
            <a:r>
              <a:rPr lang="it-IT" dirty="0" smtClean="0">
                <a:solidFill>
                  <a:prstClr val="black"/>
                </a:solidFill>
              </a:rPr>
              <a:t>MIELE Extended Abstract – Prepared by RINA on behalf of MIT</a:t>
            </a:r>
            <a:endParaRPr lang="en-US" dirty="0" smtClean="0">
              <a:solidFill>
                <a:prstClr val="black"/>
              </a:solidFill>
            </a:endParaRPr>
          </a:p>
        </p:txBody>
      </p:sp>
      <p:sp>
        <p:nvSpPr>
          <p:cNvPr id="5" name="Slide Number Placeholder 4"/>
          <p:cNvSpPr>
            <a:spLocks noGrp="1"/>
          </p:cNvSpPr>
          <p:nvPr>
            <p:ph type="sldNum" sz="quarter" idx="12"/>
          </p:nvPr>
        </p:nvSpPr>
        <p:spPr/>
        <p:txBody>
          <a:bodyPr/>
          <a:lstStyle/>
          <a:p>
            <a:fld id="{44839B2B-7A5C-4F46-9E13-54E1D49F6B40}" type="slidenum">
              <a:rPr lang="en-US" smtClean="0">
                <a:solidFill>
                  <a:prstClr val="black">
                    <a:tint val="75000"/>
                  </a:prstClr>
                </a:solidFill>
              </a:rPr>
              <a:pPr/>
              <a:t>‹nº›</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it-IT" dirty="0" smtClean="0">
                <a:solidFill>
                  <a:prstClr val="black">
                    <a:tint val="75000"/>
                  </a:prstClr>
                </a:solidFill>
              </a:rPr>
              <a:t>9 Jan 2012</a:t>
            </a:r>
            <a:endParaRPr lang="en-US" dirty="0">
              <a:solidFill>
                <a:prstClr val="black">
                  <a:tint val="75000"/>
                </a:prstClr>
              </a:solidFill>
            </a:endParaRPr>
          </a:p>
        </p:txBody>
      </p:sp>
      <p:sp>
        <p:nvSpPr>
          <p:cNvPr id="6" name="Footer Placeholder 5"/>
          <p:cNvSpPr>
            <a:spLocks noGrp="1"/>
          </p:cNvSpPr>
          <p:nvPr>
            <p:ph type="ftr" sz="quarter" idx="11"/>
          </p:nvPr>
        </p:nvSpPr>
        <p:spPr>
          <a:xfrm>
            <a:off x="1752600" y="6477003"/>
            <a:ext cx="5638800" cy="228599"/>
          </a:xfrm>
          <a:prstGeom prst="rect">
            <a:avLst/>
          </a:prstGeom>
        </p:spPr>
        <p:txBody>
          <a:bodyPr/>
          <a:lstStyle/>
          <a:p>
            <a:r>
              <a:rPr lang="it-IT" dirty="0" smtClean="0">
                <a:solidFill>
                  <a:prstClr val="black"/>
                </a:solidFill>
              </a:rPr>
              <a:t>MIELE Extended Abstract – Prepared by RINA on behalf of MIT</a:t>
            </a:r>
            <a:endParaRPr lang="en-US" dirty="0" smtClean="0">
              <a:solidFill>
                <a:prstClr val="black"/>
              </a:solidFill>
            </a:endParaRPr>
          </a:p>
        </p:txBody>
      </p:sp>
      <p:sp>
        <p:nvSpPr>
          <p:cNvPr id="7" name="Slide Number Placeholder 6"/>
          <p:cNvSpPr>
            <a:spLocks noGrp="1"/>
          </p:cNvSpPr>
          <p:nvPr>
            <p:ph type="sldNum" sz="quarter" idx="12"/>
          </p:nvPr>
        </p:nvSpPr>
        <p:spPr/>
        <p:txBody>
          <a:bodyPr/>
          <a:lstStyle/>
          <a:p>
            <a:fld id="{44839B2B-7A5C-4F46-9E13-54E1D49F6B40}"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xmlns="" val="36906595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it-IT" dirty="0" smtClean="0">
                <a:solidFill>
                  <a:prstClr val="black">
                    <a:tint val="75000"/>
                  </a:prstClr>
                </a:solidFill>
              </a:rPr>
              <a:t>9 Jan 2012</a:t>
            </a:r>
            <a:endParaRPr lang="en-US" dirty="0">
              <a:solidFill>
                <a:prstClr val="black">
                  <a:tint val="75000"/>
                </a:prstClr>
              </a:solidFill>
            </a:endParaRPr>
          </a:p>
        </p:txBody>
      </p:sp>
      <p:sp>
        <p:nvSpPr>
          <p:cNvPr id="5" name="Footer Placeholder 4"/>
          <p:cNvSpPr>
            <a:spLocks noGrp="1"/>
          </p:cNvSpPr>
          <p:nvPr>
            <p:ph type="ftr" sz="quarter" idx="11"/>
          </p:nvPr>
        </p:nvSpPr>
        <p:spPr>
          <a:xfrm>
            <a:off x="1752600" y="6477003"/>
            <a:ext cx="5638800" cy="228599"/>
          </a:xfrm>
          <a:prstGeom prst="rect">
            <a:avLst/>
          </a:prstGeom>
        </p:spPr>
        <p:txBody>
          <a:bodyPr/>
          <a:lstStyle/>
          <a:p>
            <a:r>
              <a:rPr lang="it-IT" dirty="0" smtClean="0">
                <a:solidFill>
                  <a:prstClr val="black"/>
                </a:solidFill>
              </a:rPr>
              <a:t>MIELE Extended Abstract – Prepared by RINA on behalf of MIT</a:t>
            </a:r>
            <a:endParaRPr lang="en-US" dirty="0" smtClean="0">
              <a:solidFill>
                <a:prstClr val="black"/>
              </a:solidFill>
            </a:endParaRPr>
          </a:p>
        </p:txBody>
      </p:sp>
      <p:sp>
        <p:nvSpPr>
          <p:cNvPr id="6" name="Slide Number Placeholder 5"/>
          <p:cNvSpPr>
            <a:spLocks noGrp="1"/>
          </p:cNvSpPr>
          <p:nvPr>
            <p:ph type="sldNum" sz="quarter" idx="12"/>
          </p:nvPr>
        </p:nvSpPr>
        <p:spPr/>
        <p:txBody>
          <a:bodyPr/>
          <a:lstStyle/>
          <a:p>
            <a:fld id="{44839B2B-7A5C-4F46-9E13-54E1D49F6B40}"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xmlns="" val="19829643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it-IT" dirty="0" smtClean="0">
                <a:solidFill>
                  <a:prstClr val="black">
                    <a:tint val="75000"/>
                  </a:prstClr>
                </a:solidFill>
              </a:rPr>
              <a:t>9 Jan 2012</a:t>
            </a:r>
            <a:endParaRPr lang="en-US" dirty="0">
              <a:solidFill>
                <a:prstClr val="black">
                  <a:tint val="75000"/>
                </a:prstClr>
              </a:solidFill>
            </a:endParaRPr>
          </a:p>
        </p:txBody>
      </p:sp>
      <p:sp>
        <p:nvSpPr>
          <p:cNvPr id="5" name="Footer Placeholder 4"/>
          <p:cNvSpPr>
            <a:spLocks noGrp="1"/>
          </p:cNvSpPr>
          <p:nvPr>
            <p:ph type="ftr" sz="quarter" idx="11"/>
          </p:nvPr>
        </p:nvSpPr>
        <p:spPr>
          <a:xfrm>
            <a:off x="1752600" y="6477003"/>
            <a:ext cx="5638800" cy="228599"/>
          </a:xfrm>
          <a:prstGeom prst="rect">
            <a:avLst/>
          </a:prstGeom>
        </p:spPr>
        <p:txBody>
          <a:bodyPr/>
          <a:lstStyle/>
          <a:p>
            <a:r>
              <a:rPr lang="it-IT" dirty="0" smtClean="0">
                <a:solidFill>
                  <a:prstClr val="black"/>
                </a:solidFill>
              </a:rPr>
              <a:t>MIELE Extended Abstract – Prepared by RINA on behalf of MIT</a:t>
            </a:r>
            <a:endParaRPr lang="en-US" dirty="0" smtClean="0">
              <a:solidFill>
                <a:prstClr val="black"/>
              </a:solidFill>
            </a:endParaRPr>
          </a:p>
        </p:txBody>
      </p:sp>
      <p:sp>
        <p:nvSpPr>
          <p:cNvPr id="6" name="Slide Number Placeholder 5"/>
          <p:cNvSpPr>
            <a:spLocks noGrp="1"/>
          </p:cNvSpPr>
          <p:nvPr>
            <p:ph type="sldNum" sz="quarter" idx="12"/>
          </p:nvPr>
        </p:nvSpPr>
        <p:spPr/>
        <p:txBody>
          <a:bodyPr/>
          <a:lstStyle/>
          <a:p>
            <a:fld id="{44839B2B-7A5C-4F46-9E13-54E1D49F6B40}"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xmlns="" val="898306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smtClean="0"/>
              <a:t>Clique para editar os estilos</a:t>
            </a:r>
          </a:p>
        </p:txBody>
      </p:sp>
      <p:sp>
        <p:nvSpPr>
          <p:cNvPr id="4" name="Marcador de Posição da Data 3"/>
          <p:cNvSpPr>
            <a:spLocks noGrp="1"/>
          </p:cNvSpPr>
          <p:nvPr>
            <p:ph type="dt" sz="half" idx="10"/>
          </p:nvPr>
        </p:nvSpPr>
        <p:spPr/>
        <p:txBody>
          <a:bodyPr/>
          <a:lstStyle/>
          <a:p>
            <a:fld id="{CB6BEFBE-F43F-491F-8B61-5A5023605B31}" type="datetimeFigureOut">
              <a:rPr lang="pt-PT" smtClean="0"/>
              <a:pPr/>
              <a:t>22-05-2012</a:t>
            </a:fld>
            <a:endParaRPr lang="pt-PT"/>
          </a:p>
        </p:txBody>
      </p:sp>
      <p:sp>
        <p:nvSpPr>
          <p:cNvPr id="5" name="Marcador de Posição do Rodapé 4"/>
          <p:cNvSpPr>
            <a:spLocks noGrp="1"/>
          </p:cNvSpPr>
          <p:nvPr>
            <p:ph type="ftr" sz="quarter" idx="11"/>
          </p:nvPr>
        </p:nvSpPr>
        <p:spPr/>
        <p:txBody>
          <a:bodyPr/>
          <a:lstStyle/>
          <a:p>
            <a:endParaRPr lang="pt-PT"/>
          </a:p>
        </p:txBody>
      </p:sp>
      <p:sp>
        <p:nvSpPr>
          <p:cNvPr id="6" name="Marcador de Posição do Número do Diapositivo 5"/>
          <p:cNvSpPr>
            <a:spLocks noGrp="1"/>
          </p:cNvSpPr>
          <p:nvPr>
            <p:ph type="sldNum" sz="quarter" idx="12"/>
          </p:nvPr>
        </p:nvSpPr>
        <p:spPr/>
        <p:txBody>
          <a:bodyPr/>
          <a:lstStyle/>
          <a:p>
            <a:fld id="{BAADA223-2FD1-4821-A70C-7B5F349C6F43}" type="slidenum">
              <a:rPr lang="pt-PT" smtClean="0"/>
              <a:pPr/>
              <a:t>‹nº›</a:t>
            </a:fld>
            <a:endParaRPr lang="pt-P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a Data 4"/>
          <p:cNvSpPr>
            <a:spLocks noGrp="1"/>
          </p:cNvSpPr>
          <p:nvPr>
            <p:ph type="dt" sz="half" idx="10"/>
          </p:nvPr>
        </p:nvSpPr>
        <p:spPr/>
        <p:txBody>
          <a:bodyPr/>
          <a:lstStyle/>
          <a:p>
            <a:fld id="{CB6BEFBE-F43F-491F-8B61-5A5023605B31}" type="datetimeFigureOut">
              <a:rPr lang="pt-PT" smtClean="0"/>
              <a:pPr/>
              <a:t>22-05-2012</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BAADA223-2FD1-4821-A70C-7B5F349C6F43}" type="slidenum">
              <a:rPr lang="pt-PT" smtClean="0"/>
              <a:pPr/>
              <a:t>‹nº›</a:t>
            </a:fld>
            <a:endParaRPr lang="pt-P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Marcador de Posição da Data 6"/>
          <p:cNvSpPr>
            <a:spLocks noGrp="1"/>
          </p:cNvSpPr>
          <p:nvPr>
            <p:ph type="dt" sz="half" idx="10"/>
          </p:nvPr>
        </p:nvSpPr>
        <p:spPr/>
        <p:txBody>
          <a:bodyPr/>
          <a:lstStyle/>
          <a:p>
            <a:fld id="{CB6BEFBE-F43F-491F-8B61-5A5023605B31}" type="datetimeFigureOut">
              <a:rPr lang="pt-PT" smtClean="0"/>
              <a:pPr/>
              <a:t>22-05-2012</a:t>
            </a:fld>
            <a:endParaRPr lang="pt-PT"/>
          </a:p>
        </p:txBody>
      </p:sp>
      <p:sp>
        <p:nvSpPr>
          <p:cNvPr id="8" name="Marcador de Posição do Rodapé 7"/>
          <p:cNvSpPr>
            <a:spLocks noGrp="1"/>
          </p:cNvSpPr>
          <p:nvPr>
            <p:ph type="ftr" sz="quarter" idx="11"/>
          </p:nvPr>
        </p:nvSpPr>
        <p:spPr/>
        <p:txBody>
          <a:bodyPr/>
          <a:lstStyle/>
          <a:p>
            <a:endParaRPr lang="pt-PT"/>
          </a:p>
        </p:txBody>
      </p:sp>
      <p:sp>
        <p:nvSpPr>
          <p:cNvPr id="9" name="Marcador de Posição do Número do Diapositivo 8"/>
          <p:cNvSpPr>
            <a:spLocks noGrp="1"/>
          </p:cNvSpPr>
          <p:nvPr>
            <p:ph type="sldNum" sz="quarter" idx="12"/>
          </p:nvPr>
        </p:nvSpPr>
        <p:spPr/>
        <p:txBody>
          <a:bodyPr/>
          <a:lstStyle/>
          <a:p>
            <a:fld id="{BAADA223-2FD1-4821-A70C-7B5F349C6F43}" type="slidenum">
              <a:rPr lang="pt-PT" smtClean="0"/>
              <a:pPr/>
              <a:t>‹nº›</a:t>
            </a:fld>
            <a:endParaRPr lang="pt-P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a Data 2"/>
          <p:cNvSpPr>
            <a:spLocks noGrp="1"/>
          </p:cNvSpPr>
          <p:nvPr>
            <p:ph type="dt" sz="half" idx="10"/>
          </p:nvPr>
        </p:nvSpPr>
        <p:spPr/>
        <p:txBody>
          <a:bodyPr/>
          <a:lstStyle/>
          <a:p>
            <a:fld id="{CB6BEFBE-F43F-491F-8B61-5A5023605B31}" type="datetimeFigureOut">
              <a:rPr lang="pt-PT" smtClean="0"/>
              <a:pPr/>
              <a:t>22-05-2012</a:t>
            </a:fld>
            <a:endParaRPr lang="pt-PT"/>
          </a:p>
        </p:txBody>
      </p:sp>
      <p:sp>
        <p:nvSpPr>
          <p:cNvPr id="4" name="Marcador de Posição do Rodapé 3"/>
          <p:cNvSpPr>
            <a:spLocks noGrp="1"/>
          </p:cNvSpPr>
          <p:nvPr>
            <p:ph type="ftr" sz="quarter" idx="11"/>
          </p:nvPr>
        </p:nvSpPr>
        <p:spPr/>
        <p:txBody>
          <a:bodyPr/>
          <a:lstStyle/>
          <a:p>
            <a:endParaRPr lang="pt-PT"/>
          </a:p>
        </p:txBody>
      </p:sp>
      <p:sp>
        <p:nvSpPr>
          <p:cNvPr id="5" name="Marcador de Posição do Número do Diapositivo 4"/>
          <p:cNvSpPr>
            <a:spLocks noGrp="1"/>
          </p:cNvSpPr>
          <p:nvPr>
            <p:ph type="sldNum" sz="quarter" idx="12"/>
          </p:nvPr>
        </p:nvSpPr>
        <p:spPr/>
        <p:txBody>
          <a:bodyPr/>
          <a:lstStyle/>
          <a:p>
            <a:fld id="{BAADA223-2FD1-4821-A70C-7B5F349C6F43}" type="slidenum">
              <a:rPr lang="pt-PT" smtClean="0"/>
              <a:pPr/>
              <a:t>‹nº›</a:t>
            </a:fld>
            <a:endParaRPr lang="pt-P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Marcador de Posição da Data 1"/>
          <p:cNvSpPr>
            <a:spLocks noGrp="1"/>
          </p:cNvSpPr>
          <p:nvPr>
            <p:ph type="dt" sz="half" idx="10"/>
          </p:nvPr>
        </p:nvSpPr>
        <p:spPr/>
        <p:txBody>
          <a:bodyPr/>
          <a:lstStyle/>
          <a:p>
            <a:fld id="{CB6BEFBE-F43F-491F-8B61-5A5023605B31}" type="datetimeFigureOut">
              <a:rPr lang="pt-PT" smtClean="0"/>
              <a:pPr/>
              <a:t>22-05-2012</a:t>
            </a:fld>
            <a:endParaRPr lang="pt-PT"/>
          </a:p>
        </p:txBody>
      </p:sp>
      <p:sp>
        <p:nvSpPr>
          <p:cNvPr id="3" name="Marcador de Posição do Rodapé 2"/>
          <p:cNvSpPr>
            <a:spLocks noGrp="1"/>
          </p:cNvSpPr>
          <p:nvPr>
            <p:ph type="ftr" sz="quarter" idx="11"/>
          </p:nvPr>
        </p:nvSpPr>
        <p:spPr/>
        <p:txBody>
          <a:bodyPr/>
          <a:lstStyle/>
          <a:p>
            <a:endParaRPr lang="pt-PT"/>
          </a:p>
        </p:txBody>
      </p:sp>
      <p:sp>
        <p:nvSpPr>
          <p:cNvPr id="4" name="Marcador de Posição do Número do Diapositivo 3"/>
          <p:cNvSpPr>
            <a:spLocks noGrp="1"/>
          </p:cNvSpPr>
          <p:nvPr>
            <p:ph type="sldNum" sz="quarter" idx="12"/>
          </p:nvPr>
        </p:nvSpPr>
        <p:spPr/>
        <p:txBody>
          <a:bodyPr/>
          <a:lstStyle/>
          <a:p>
            <a:fld id="{BAADA223-2FD1-4821-A70C-7B5F349C6F43}" type="slidenum">
              <a:rPr lang="pt-PT" smtClean="0"/>
              <a:pPr/>
              <a:t>‹nº›</a:t>
            </a:fld>
            <a:endParaRPr lang="pt-P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CB6BEFBE-F43F-491F-8B61-5A5023605B31}" type="datetimeFigureOut">
              <a:rPr lang="pt-PT" smtClean="0"/>
              <a:pPr/>
              <a:t>22-05-2012</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BAADA223-2FD1-4821-A70C-7B5F349C6F43}" type="slidenum">
              <a:rPr lang="pt-PT" smtClean="0"/>
              <a:pPr/>
              <a:t>‹nº›</a:t>
            </a:fld>
            <a:endParaRPr lang="pt-P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Marcador de Posição da Data 4"/>
          <p:cNvSpPr>
            <a:spLocks noGrp="1"/>
          </p:cNvSpPr>
          <p:nvPr>
            <p:ph type="dt" sz="half" idx="10"/>
          </p:nvPr>
        </p:nvSpPr>
        <p:spPr/>
        <p:txBody>
          <a:bodyPr/>
          <a:lstStyle/>
          <a:p>
            <a:fld id="{CB6BEFBE-F43F-491F-8B61-5A5023605B31}" type="datetimeFigureOut">
              <a:rPr lang="pt-PT" smtClean="0"/>
              <a:pPr/>
              <a:t>22-05-2012</a:t>
            </a:fld>
            <a:endParaRPr lang="pt-PT"/>
          </a:p>
        </p:txBody>
      </p:sp>
      <p:sp>
        <p:nvSpPr>
          <p:cNvPr id="6" name="Marcador de Posição do Rodapé 5"/>
          <p:cNvSpPr>
            <a:spLocks noGrp="1"/>
          </p:cNvSpPr>
          <p:nvPr>
            <p:ph type="ftr" sz="quarter" idx="11"/>
          </p:nvPr>
        </p:nvSpPr>
        <p:spPr/>
        <p:txBody>
          <a:bodyPr/>
          <a:lstStyle/>
          <a:p>
            <a:endParaRPr lang="pt-PT"/>
          </a:p>
        </p:txBody>
      </p:sp>
      <p:sp>
        <p:nvSpPr>
          <p:cNvPr id="7" name="Marcador de Posição do Número do Diapositivo 6"/>
          <p:cNvSpPr>
            <a:spLocks noGrp="1"/>
          </p:cNvSpPr>
          <p:nvPr>
            <p:ph type="sldNum" sz="quarter" idx="12"/>
          </p:nvPr>
        </p:nvSpPr>
        <p:spPr/>
        <p:txBody>
          <a:bodyPr/>
          <a:lstStyle/>
          <a:p>
            <a:fld id="{BAADA223-2FD1-4821-A70C-7B5F349C6F43}" type="slidenum">
              <a:rPr lang="pt-PT" smtClean="0"/>
              <a:pPr/>
              <a:t>‹nº›</a:t>
            </a:fld>
            <a:endParaRPr lang="pt-P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PT" smtClean="0"/>
              <a:t>Clique para editar o estilo</a:t>
            </a:r>
            <a:endParaRPr lang="pt-PT"/>
          </a:p>
        </p:txBody>
      </p:sp>
      <p:sp>
        <p:nvSpPr>
          <p:cNvPr id="3" name="Marcador de Posição do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6BEFBE-F43F-491F-8B61-5A5023605B31}" type="datetimeFigureOut">
              <a:rPr lang="pt-PT" smtClean="0"/>
              <a:pPr/>
              <a:t>22-05-2012</a:t>
            </a:fld>
            <a:endParaRPr lang="pt-PT"/>
          </a:p>
        </p:txBody>
      </p:sp>
      <p:sp>
        <p:nvSpPr>
          <p:cNvPr id="5" name="Marcador de Posição do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ADA223-2FD1-4821-A70C-7B5F349C6F43}" type="slidenum">
              <a:rPr lang="pt-PT" smtClean="0"/>
              <a:pPr/>
              <a:t>‹nº›</a:t>
            </a:fld>
            <a:endParaRPr lang="pt-P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 y="304800"/>
            <a:ext cx="8991600" cy="487362"/>
          </a:xfrm>
          <a:prstGeom prst="rect">
            <a:avLst/>
          </a:prstGeom>
        </p:spPr>
        <p:txBody>
          <a:bodyPr vert="horz" lIns="91440" tIns="45720" rIns="91440" bIns="45720" rtlCol="0" anchor="ctr">
            <a:normAutofit/>
          </a:bodyPr>
          <a:lstStyle/>
          <a:p>
            <a:r>
              <a:rPr lang="en-US" sz="1400" b="0" i="0" u="none" strike="noStrike" baseline="0" dirty="0" err="1" smtClean="0">
                <a:solidFill>
                  <a:srgbClr val="8BA6CC"/>
                </a:solidFill>
                <a:latin typeface="Univers45Light"/>
              </a:rPr>
              <a:t>Capitolo</a:t>
            </a:r>
            <a:r>
              <a:rPr lang="en-US" sz="1400" b="0" i="0" u="none" strike="noStrike" baseline="0" dirty="0" smtClean="0">
                <a:solidFill>
                  <a:srgbClr val="8BA6CC"/>
                </a:solidFill>
                <a:latin typeface="Univers45Light"/>
              </a:rPr>
              <a:t/>
            </a:r>
            <a:br>
              <a:rPr lang="en-US" sz="1400" b="0" i="0" u="none" strike="noStrike" baseline="0" dirty="0" smtClean="0">
                <a:solidFill>
                  <a:srgbClr val="8BA6CC"/>
                </a:solidFill>
                <a:latin typeface="Univers45Light"/>
              </a:rPr>
            </a:br>
            <a:r>
              <a:rPr lang="en-US" sz="1600" b="1" i="0" u="none" strike="noStrike" baseline="0" dirty="0" err="1" smtClean="0">
                <a:solidFill>
                  <a:srgbClr val="0C2D84"/>
                </a:solidFill>
                <a:latin typeface="Univers45Light,Bold"/>
              </a:rPr>
              <a:t>Titolo</a:t>
            </a:r>
            <a:endParaRPr lang="en-US" dirty="0"/>
          </a:p>
        </p:txBody>
      </p:sp>
      <p:sp>
        <p:nvSpPr>
          <p:cNvPr id="3" name="Text Placeholder 2"/>
          <p:cNvSpPr>
            <a:spLocks noGrp="1"/>
          </p:cNvSpPr>
          <p:nvPr>
            <p:ph type="body" idx="1"/>
          </p:nvPr>
        </p:nvSpPr>
        <p:spPr>
          <a:xfrm>
            <a:off x="1736461" y="1112837"/>
            <a:ext cx="7331339" cy="50593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76200" y="6477000"/>
            <a:ext cx="1066800" cy="152400"/>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t-IT" dirty="0" smtClean="0">
                <a:solidFill>
                  <a:prstClr val="black">
                    <a:tint val="75000"/>
                  </a:prstClr>
                </a:solidFill>
              </a:rPr>
              <a:t>8 Feb 2012</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29600" y="6477000"/>
            <a:ext cx="838200" cy="152400"/>
          </a:xfrm>
          <a:prstGeom prst="rect">
            <a:avLst/>
          </a:prstGeom>
        </p:spPr>
        <p:txBody>
          <a:bodyPr vert="horz" lIns="91440" tIns="45720" rIns="91440" bIns="45720" rtlCol="0" anchor="ctr"/>
          <a:lstStyle>
            <a:lvl1pPr algn="r">
              <a:defRPr sz="1200">
                <a:solidFill>
                  <a:schemeClr val="tx1">
                    <a:tint val="75000"/>
                  </a:schemeClr>
                </a:solidFill>
              </a:defRPr>
            </a:lvl1pPr>
          </a:lstStyle>
          <a:p>
            <a:fld id="{44839B2B-7A5C-4F46-9E13-54E1D49F6B40}" type="slidenum">
              <a:rPr lang="en-US" smtClean="0">
                <a:solidFill>
                  <a:prstClr val="black">
                    <a:tint val="75000"/>
                  </a:prstClr>
                </a:solidFill>
              </a:rPr>
              <a:pPr/>
              <a:t>‹nº›</a:t>
            </a:fld>
            <a:endParaRPr lang="en-US">
              <a:solidFill>
                <a:prstClr val="black">
                  <a:tint val="75000"/>
                </a:prstClr>
              </a:solidFill>
            </a:endParaRPr>
          </a:p>
        </p:txBody>
      </p:sp>
    </p:spTree>
    <p:extLst>
      <p:ext uri="{BB962C8B-B14F-4D97-AF65-F5344CB8AC3E}">
        <p14:creationId xmlns:p14="http://schemas.microsoft.com/office/powerpoint/2010/main" xmlns="" val="693510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l" defTabSz="914400" rtl="0" eaLnBrk="1" latinLnBrk="0" hangingPunct="1">
        <a:spcBef>
          <a:spcPct val="0"/>
        </a:spcBef>
        <a:buNone/>
        <a:defRPr lang="en-US" sz="1200" b="1" i="0" u="none" strike="noStrike" kern="1200" baseline="0" smtClean="0">
          <a:solidFill>
            <a:schemeClr val="tx1"/>
          </a:solidFill>
          <a:latin typeface="+mj-lt"/>
          <a:ea typeface="+mj-ea"/>
          <a:cs typeface="Proxy 7" pitchFamily="2" charset="0"/>
        </a:defRPr>
      </a:lvl1pPr>
    </p:titleStyle>
    <p:bodyStyle>
      <a:lvl1pPr marL="342900" indent="-342900" algn="l" defTabSz="914400" rtl="0" eaLnBrk="1" latinLnBrk="0" hangingPunct="1">
        <a:spcBef>
          <a:spcPct val="20000"/>
        </a:spcBef>
        <a:buClr>
          <a:schemeClr val="tx2">
            <a:lumMod val="75000"/>
          </a:schemeClr>
        </a:buClr>
        <a:buFont typeface="Arial" pitchFamily="34" charset="0"/>
        <a:buChar char="•"/>
        <a:defRPr sz="1400" kern="1200">
          <a:solidFill>
            <a:schemeClr val="tx1"/>
          </a:solidFill>
          <a:latin typeface="+mn-lt"/>
          <a:ea typeface="+mn-ea"/>
          <a:cs typeface="+mn-cs"/>
        </a:defRPr>
      </a:lvl1pPr>
      <a:lvl2pPr marL="742950" indent="-285750" algn="l" defTabSz="914400" rtl="0" eaLnBrk="1" latinLnBrk="0" hangingPunct="1">
        <a:spcBef>
          <a:spcPct val="20000"/>
        </a:spcBef>
        <a:buClr>
          <a:schemeClr val="tx2">
            <a:lumMod val="75000"/>
          </a:schemeClr>
        </a:buClr>
        <a:buSzPct val="85000"/>
        <a:buFont typeface="Arial" pitchFamily="34" charset="0"/>
        <a:buChar char="•"/>
        <a:defRPr sz="1200" kern="1200">
          <a:solidFill>
            <a:schemeClr val="tx1"/>
          </a:solidFill>
          <a:latin typeface="+mn-lt"/>
          <a:ea typeface="+mn-ea"/>
          <a:cs typeface="+mn-cs"/>
        </a:defRPr>
      </a:lvl2pPr>
      <a:lvl3pPr marL="1143000" indent="-228600" algn="l" defTabSz="914400" rtl="0" eaLnBrk="1" latinLnBrk="0" hangingPunct="1">
        <a:spcBef>
          <a:spcPct val="20000"/>
        </a:spcBef>
        <a:buClr>
          <a:schemeClr val="tx2">
            <a:lumMod val="75000"/>
          </a:schemeClr>
        </a:buClr>
        <a:buSzPct val="70000"/>
        <a:buFont typeface="Arial" pitchFamily="34" charset="0"/>
        <a:buChar char="•"/>
        <a:defRPr sz="11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15.x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15.xml"/><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back.gif"/>
          <p:cNvPicPr>
            <a:picLocks noChangeAspect="1"/>
          </p:cNvPicPr>
          <p:nvPr/>
        </p:nvPicPr>
        <p:blipFill>
          <a:blip r:embed="rId3" cstate="print"/>
          <a:stretch>
            <a:fillRect/>
          </a:stretch>
        </p:blipFill>
        <p:spPr>
          <a:xfrm>
            <a:off x="0" y="0"/>
            <a:ext cx="9144000" cy="6858000"/>
          </a:xfrm>
          <a:prstGeom prst="rect">
            <a:avLst/>
          </a:prstGeom>
        </p:spPr>
      </p:pic>
      <p:sp>
        <p:nvSpPr>
          <p:cNvPr id="4" name="Title Placeholder 1"/>
          <p:cNvSpPr txBox="1">
            <a:spLocks/>
          </p:cNvSpPr>
          <p:nvPr/>
        </p:nvSpPr>
        <p:spPr>
          <a:xfrm>
            <a:off x="76200" y="304800"/>
            <a:ext cx="8991600" cy="502042"/>
          </a:xfrm>
          <a:prstGeom prst="rect">
            <a:avLst/>
          </a:prstGeom>
        </p:spPr>
        <p:txBody>
          <a:bodyPr vert="horz" lIns="91440" tIns="45720" rIns="91440" bIns="45720" rtlCol="0" anchor="ctr">
            <a:noAutofit/>
          </a:bodyPr>
          <a:lstStyle>
            <a:lvl1pPr algn="l" defTabSz="914400" rtl="0" eaLnBrk="1" latinLnBrk="0" hangingPunct="1">
              <a:spcBef>
                <a:spcPct val="0"/>
              </a:spcBef>
              <a:buNone/>
              <a:defRPr lang="en-US" sz="1200" b="1" i="0" u="none" strike="noStrike" kern="1200" baseline="0" smtClean="0">
                <a:solidFill>
                  <a:schemeClr val="tx1"/>
                </a:solidFill>
                <a:latin typeface="+mj-lt"/>
                <a:ea typeface="+mj-ea"/>
                <a:cs typeface="Proxy 7" pitchFamily="2" charset="0"/>
              </a:defRPr>
            </a:lvl1pPr>
          </a:lstStyle>
          <a:p>
            <a:r>
              <a:rPr sz="1600" b="0" dirty="0">
                <a:solidFill>
                  <a:prstClr val="black"/>
                </a:solidFill>
              </a:rPr>
              <a:t>   </a:t>
            </a:r>
            <a:endParaRPr sz="1800" dirty="0">
              <a:solidFill>
                <a:prstClr val="black"/>
              </a:solidFill>
            </a:endParaRPr>
          </a:p>
        </p:txBody>
      </p:sp>
      <p:sp>
        <p:nvSpPr>
          <p:cNvPr id="5" name="Text Placeholder 2"/>
          <p:cNvSpPr txBox="1">
            <a:spLocks/>
          </p:cNvSpPr>
          <p:nvPr/>
        </p:nvSpPr>
        <p:spPr>
          <a:xfrm>
            <a:off x="4079632" y="3124203"/>
            <a:ext cx="4988169" cy="3200401"/>
          </a:xfrm>
          <a:prstGeom prst="rect">
            <a:avLst/>
          </a:prstGeom>
        </p:spPr>
        <p:txBody>
          <a:bodyPr vert="horz" lIns="91440" tIns="45720" rIns="91440" bIns="45720" rtlCol="0">
            <a:normAutofit/>
          </a:bodyPr>
          <a:lstStyle>
            <a:lvl1pPr marL="0" indent="0" algn="ctr" defTabSz="914400" rtl="0" eaLnBrk="1" latinLnBrk="0" hangingPunct="1">
              <a:spcBef>
                <a:spcPct val="20000"/>
              </a:spcBef>
              <a:buClr>
                <a:schemeClr val="tx2">
                  <a:lumMod val="75000"/>
                </a:schemeClr>
              </a:buClr>
              <a:buFont typeface="Arial" pitchFamily="34" charset="0"/>
              <a:buNone/>
              <a:defRPr sz="14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tx2">
                  <a:lumMod val="75000"/>
                </a:schemeClr>
              </a:buClr>
              <a:buSzPct val="85000"/>
              <a:buFont typeface="Arial" pitchFamily="34" charset="0"/>
              <a:buNone/>
              <a:defRPr sz="1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tx2">
                  <a:lumMod val="75000"/>
                </a:schemeClr>
              </a:buClr>
              <a:buSzPct val="70000"/>
              <a:buFont typeface="Arial" pitchFamily="34" charset="0"/>
              <a:buNone/>
              <a:defRPr sz="11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05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05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l">
              <a:buClr>
                <a:srgbClr val="1F497D">
                  <a:lumMod val="75000"/>
                </a:srgbClr>
              </a:buClr>
              <a:buFont typeface="Arial" pitchFamily="34" charset="0"/>
              <a:buChar char="•"/>
            </a:pPr>
            <a:endParaRPr lang="it-IT" dirty="0" smtClean="0">
              <a:solidFill>
                <a:prstClr val="black">
                  <a:tint val="75000"/>
                </a:prstClr>
              </a:solidFill>
            </a:endParaRPr>
          </a:p>
        </p:txBody>
      </p:sp>
      <p:sp>
        <p:nvSpPr>
          <p:cNvPr id="7" name="Text Placeholder 2"/>
          <p:cNvSpPr txBox="1">
            <a:spLocks/>
          </p:cNvSpPr>
          <p:nvPr/>
        </p:nvSpPr>
        <p:spPr>
          <a:xfrm>
            <a:off x="395536" y="1683484"/>
            <a:ext cx="8136904" cy="2825636"/>
          </a:xfrm>
          <a:prstGeom prst="rect">
            <a:avLst/>
          </a:prstGeom>
          <a:noFill/>
          <a:ln>
            <a:noFill/>
          </a:ln>
        </p:spPr>
        <p:txBody>
          <a:bodyPr vert="horz" lIns="91440" tIns="45720" rIns="91440" bIns="45720" rtlCol="0">
            <a:normAutofit fontScale="25000" lnSpcReduction="20000"/>
          </a:bodyPr>
          <a:lstStyle>
            <a:lvl1pPr marL="0" indent="0" algn="ctr" defTabSz="914400" rtl="0" eaLnBrk="1" latinLnBrk="0" hangingPunct="1">
              <a:spcBef>
                <a:spcPct val="20000"/>
              </a:spcBef>
              <a:buClr>
                <a:schemeClr val="tx2">
                  <a:lumMod val="75000"/>
                </a:schemeClr>
              </a:buClr>
              <a:buFont typeface="Arial" pitchFamily="34" charset="0"/>
              <a:buNone/>
              <a:defRPr sz="14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tx2">
                  <a:lumMod val="75000"/>
                </a:schemeClr>
              </a:buClr>
              <a:buSzPct val="85000"/>
              <a:buFont typeface="Arial" pitchFamily="34" charset="0"/>
              <a:buNone/>
              <a:defRPr sz="1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tx2">
                  <a:lumMod val="75000"/>
                </a:schemeClr>
              </a:buClr>
              <a:buSzPct val="70000"/>
              <a:buFont typeface="Arial" pitchFamily="34" charset="0"/>
              <a:buNone/>
              <a:defRPr sz="11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05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05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lnSpc>
                <a:spcPct val="120000"/>
              </a:lnSpc>
              <a:spcBef>
                <a:spcPts val="1200"/>
              </a:spcBef>
              <a:buClr>
                <a:srgbClr val="1F497D">
                  <a:lumMod val="75000"/>
                </a:srgbClr>
              </a:buClr>
            </a:pPr>
            <a:r>
              <a:rPr lang="en-US" sz="20000" b="1" dirty="0" smtClean="0">
                <a:solidFill>
                  <a:srgbClr val="003E6F"/>
                </a:solidFill>
                <a:latin typeface="Verdana" pitchFamily="34" charset="0"/>
              </a:rPr>
              <a:t>“COSTA” </a:t>
            </a:r>
          </a:p>
          <a:p>
            <a:pPr algn="l">
              <a:lnSpc>
                <a:spcPct val="120000"/>
              </a:lnSpc>
              <a:spcBef>
                <a:spcPts val="1200"/>
              </a:spcBef>
              <a:buClr>
                <a:srgbClr val="1F497D">
                  <a:lumMod val="75000"/>
                </a:srgbClr>
              </a:buClr>
            </a:pPr>
            <a:endParaRPr lang="en-US" sz="10000" b="1" dirty="0" smtClean="0">
              <a:solidFill>
                <a:srgbClr val="EB4C6A"/>
              </a:solidFill>
              <a:latin typeface="Verdana" pitchFamily="34" charset="0"/>
            </a:endParaRPr>
          </a:p>
          <a:p>
            <a:pPr algn="l">
              <a:lnSpc>
                <a:spcPct val="120000"/>
              </a:lnSpc>
              <a:spcBef>
                <a:spcPts val="1200"/>
              </a:spcBef>
              <a:buClr>
                <a:srgbClr val="1F497D">
                  <a:lumMod val="75000"/>
                </a:srgbClr>
              </a:buClr>
            </a:pPr>
            <a:r>
              <a:rPr lang="en-US" sz="12000" b="1" dirty="0" smtClean="0">
                <a:solidFill>
                  <a:srgbClr val="EB4C6A"/>
                </a:solidFill>
                <a:latin typeface="Verdana" pitchFamily="34" charset="0"/>
              </a:rPr>
              <a:t>CO</a:t>
            </a:r>
            <a:r>
              <a:rPr lang="en-US" sz="12000" b="1" baseline="-25000" dirty="0" smtClean="0">
                <a:solidFill>
                  <a:srgbClr val="003E6F"/>
                </a:solidFill>
                <a:latin typeface="Verdana" pitchFamily="34" charset="0"/>
              </a:rPr>
              <a:t>2</a:t>
            </a:r>
            <a:r>
              <a:rPr lang="en-US" sz="12000" b="1" dirty="0" smtClean="0">
                <a:solidFill>
                  <a:srgbClr val="003E6F"/>
                </a:solidFill>
                <a:latin typeface="Verdana" pitchFamily="34" charset="0"/>
              </a:rPr>
              <a:t> &amp; </a:t>
            </a:r>
            <a:r>
              <a:rPr lang="en-US" sz="12000" b="1" dirty="0" smtClean="0">
                <a:solidFill>
                  <a:srgbClr val="EB4C6A"/>
                </a:solidFill>
                <a:latin typeface="Verdana" pitchFamily="34" charset="0"/>
              </a:rPr>
              <a:t>S</a:t>
            </a:r>
            <a:r>
              <a:rPr lang="en-US" sz="12000" b="1" dirty="0" smtClean="0">
                <a:solidFill>
                  <a:srgbClr val="003E6F"/>
                </a:solidFill>
                <a:latin typeface="Verdana" pitchFamily="34" charset="0"/>
              </a:rPr>
              <a:t>hip</a:t>
            </a:r>
            <a:r>
              <a:rPr lang="en-US" sz="12000" b="1" dirty="0" smtClean="0">
                <a:solidFill>
                  <a:srgbClr val="002060"/>
                </a:solidFill>
                <a:latin typeface="Verdana" pitchFamily="34" charset="0"/>
              </a:rPr>
              <a:t> </a:t>
            </a:r>
            <a:r>
              <a:rPr lang="en-US" sz="12000" b="1" dirty="0" smtClean="0">
                <a:solidFill>
                  <a:srgbClr val="EB4C6A"/>
                </a:solidFill>
                <a:latin typeface="Verdana" pitchFamily="34" charset="0"/>
              </a:rPr>
              <a:t>T</a:t>
            </a:r>
            <a:r>
              <a:rPr lang="en-US" sz="12000" b="1" dirty="0" smtClean="0">
                <a:solidFill>
                  <a:srgbClr val="003E6F"/>
                </a:solidFill>
                <a:latin typeface="Verdana" pitchFamily="34" charset="0"/>
              </a:rPr>
              <a:t>ransport emissions </a:t>
            </a:r>
          </a:p>
          <a:p>
            <a:pPr algn="l">
              <a:lnSpc>
                <a:spcPct val="120000"/>
              </a:lnSpc>
              <a:spcBef>
                <a:spcPts val="1200"/>
              </a:spcBef>
              <a:buClr>
                <a:srgbClr val="1F497D">
                  <a:lumMod val="75000"/>
                </a:srgbClr>
              </a:buClr>
            </a:pPr>
            <a:r>
              <a:rPr lang="en-US" sz="12000" b="1" dirty="0" smtClean="0">
                <a:solidFill>
                  <a:srgbClr val="EB4C6A"/>
                </a:solidFill>
                <a:latin typeface="Verdana" pitchFamily="34" charset="0"/>
              </a:rPr>
              <a:t>A</a:t>
            </a:r>
            <a:r>
              <a:rPr lang="en-US" sz="12000" b="1" dirty="0" smtClean="0">
                <a:solidFill>
                  <a:srgbClr val="003E6F"/>
                </a:solidFill>
                <a:latin typeface="Verdana" pitchFamily="34" charset="0"/>
              </a:rPr>
              <a:t>batement through LNG</a:t>
            </a:r>
          </a:p>
          <a:p>
            <a:pPr algn="l">
              <a:lnSpc>
                <a:spcPct val="120000"/>
              </a:lnSpc>
              <a:spcBef>
                <a:spcPts val="1200"/>
              </a:spcBef>
              <a:buClr>
                <a:srgbClr val="1F497D">
                  <a:lumMod val="75000"/>
                </a:srgbClr>
              </a:buClr>
            </a:pPr>
            <a:endParaRPr lang="en-US" sz="10000" b="1" dirty="0" smtClean="0">
              <a:solidFill>
                <a:srgbClr val="002060"/>
              </a:solidFill>
              <a:latin typeface="Verdana" pitchFamily="34" charset="0"/>
            </a:endParaRPr>
          </a:p>
          <a:p>
            <a:pPr algn="l">
              <a:lnSpc>
                <a:spcPct val="120000"/>
              </a:lnSpc>
              <a:spcBef>
                <a:spcPts val="1200"/>
              </a:spcBef>
              <a:buClr>
                <a:srgbClr val="1F497D">
                  <a:lumMod val="75000"/>
                </a:srgbClr>
              </a:buClr>
            </a:pPr>
            <a:r>
              <a:rPr lang="en-US" sz="10000" b="1" dirty="0" smtClean="0">
                <a:solidFill>
                  <a:srgbClr val="003E6F"/>
                </a:solidFill>
                <a:latin typeface="Verdana" pitchFamily="34" charset="0"/>
              </a:rPr>
              <a:t>2011-EU-21007-S</a:t>
            </a:r>
          </a:p>
          <a:p>
            <a:pPr algn="l">
              <a:lnSpc>
                <a:spcPct val="120000"/>
              </a:lnSpc>
              <a:spcBef>
                <a:spcPts val="1200"/>
              </a:spcBef>
              <a:buClr>
                <a:srgbClr val="1F497D">
                  <a:lumMod val="75000"/>
                </a:srgbClr>
              </a:buClr>
            </a:pPr>
            <a:endParaRPr lang="en-US" sz="800" b="1" dirty="0" smtClean="0">
              <a:solidFill>
                <a:prstClr val="black">
                  <a:tint val="75000"/>
                </a:prstClr>
              </a:solidFill>
            </a:endParaRPr>
          </a:p>
          <a:p>
            <a:pPr algn="l">
              <a:lnSpc>
                <a:spcPct val="120000"/>
              </a:lnSpc>
              <a:spcBef>
                <a:spcPts val="1200"/>
              </a:spcBef>
              <a:buClr>
                <a:srgbClr val="1F497D">
                  <a:lumMod val="75000"/>
                </a:srgbClr>
              </a:buClr>
            </a:pPr>
            <a:endParaRPr lang="it-IT" sz="5500" b="1" dirty="0" smtClean="0">
              <a:solidFill>
                <a:srgbClr val="1F497D"/>
              </a:solidFill>
            </a:endParaRPr>
          </a:p>
        </p:txBody>
      </p:sp>
      <p:cxnSp>
        <p:nvCxnSpPr>
          <p:cNvPr id="16" name="Straight Connector 15"/>
          <p:cNvCxnSpPr/>
          <p:nvPr/>
        </p:nvCxnSpPr>
        <p:spPr>
          <a:xfrm>
            <a:off x="76200" y="6400800"/>
            <a:ext cx="89916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31745" name="Rectangle 1"/>
          <p:cNvSpPr>
            <a:spLocks noChangeArrowheads="1"/>
          </p:cNvSpPr>
          <p:nvPr/>
        </p:nvSpPr>
        <p:spPr bwMode="auto">
          <a:xfrm>
            <a:off x="4855732" y="6202759"/>
            <a:ext cx="4237057"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r" fontAlgn="base">
              <a:spcBef>
                <a:spcPct val="0"/>
              </a:spcBef>
              <a:spcAft>
                <a:spcPct val="0"/>
              </a:spcAft>
            </a:pPr>
            <a:r>
              <a:rPr lang="en-US" sz="1400" i="1" dirty="0" smtClean="0">
                <a:solidFill>
                  <a:prstClr val="white"/>
                </a:solidFill>
                <a:latin typeface="Verdana" pitchFamily="34" charset="0"/>
                <a:ea typeface="Times New Roman" pitchFamily="18" charset="0"/>
                <a:cs typeface="Helv"/>
              </a:rPr>
              <a:t>Clustering meeting of the TEN-T </a:t>
            </a:r>
            <a:r>
              <a:rPr lang="en-US" sz="1400" i="1" dirty="0" err="1" smtClean="0">
                <a:solidFill>
                  <a:prstClr val="white"/>
                </a:solidFill>
                <a:latin typeface="Verdana" pitchFamily="34" charset="0"/>
                <a:ea typeface="Times New Roman" pitchFamily="18" charset="0"/>
                <a:cs typeface="Helv"/>
              </a:rPr>
              <a:t>MoS</a:t>
            </a:r>
            <a:r>
              <a:rPr lang="en-US" sz="1400" i="1" dirty="0" smtClean="0">
                <a:solidFill>
                  <a:prstClr val="white"/>
                </a:solidFill>
                <a:latin typeface="Verdana" pitchFamily="34" charset="0"/>
                <a:ea typeface="Times New Roman" pitchFamily="18" charset="0"/>
                <a:cs typeface="Helv"/>
              </a:rPr>
              <a:t> project</a:t>
            </a:r>
            <a:endParaRPr lang="pt-PT" sz="1400" i="1" dirty="0" smtClean="0">
              <a:solidFill>
                <a:prstClr val="white"/>
              </a:solidFill>
              <a:latin typeface="Verdana" pitchFamily="34" charset="0"/>
            </a:endParaRPr>
          </a:p>
          <a:p>
            <a:pPr algn="r" eaLnBrk="0" fontAlgn="base" hangingPunct="0">
              <a:spcBef>
                <a:spcPct val="0"/>
              </a:spcBef>
              <a:spcAft>
                <a:spcPct val="0"/>
              </a:spcAft>
            </a:pPr>
            <a:r>
              <a:rPr lang="en-US" sz="1400" i="1" dirty="0" smtClean="0">
                <a:solidFill>
                  <a:prstClr val="white"/>
                </a:solidFill>
                <a:latin typeface="Verdana" pitchFamily="34" charset="0"/>
                <a:ea typeface="Times New Roman" pitchFamily="18" charset="0"/>
                <a:cs typeface="Myriad Pro"/>
              </a:rPr>
              <a:t>23 May 2012</a:t>
            </a:r>
            <a:r>
              <a:rPr lang="pt-PT" sz="1400" i="1" dirty="0" smtClean="0">
                <a:solidFill>
                  <a:prstClr val="white"/>
                </a:solidFill>
                <a:latin typeface="Verdana" pitchFamily="34" charset="0"/>
              </a:rPr>
              <a:t> | </a:t>
            </a:r>
            <a:r>
              <a:rPr lang="en-US" sz="1400" i="1" dirty="0" smtClean="0">
                <a:solidFill>
                  <a:prstClr val="white"/>
                </a:solidFill>
                <a:latin typeface="Verdana" pitchFamily="34" charset="0"/>
                <a:ea typeface="Times New Roman" pitchFamily="18" charset="0"/>
                <a:cs typeface="Myriad Pro"/>
              </a:rPr>
              <a:t>Gothenburg, Sweden</a:t>
            </a:r>
            <a:endParaRPr lang="en-US" sz="1400" i="1" dirty="0" smtClean="0">
              <a:solidFill>
                <a:prstClr val="white"/>
              </a:solidFill>
              <a:latin typeface="Verdana" pitchFamily="34" charset="0"/>
            </a:endParaRPr>
          </a:p>
        </p:txBody>
      </p:sp>
    </p:spTree>
    <p:extLst>
      <p:ext uri="{BB962C8B-B14F-4D97-AF65-F5344CB8AC3E}">
        <p14:creationId xmlns:p14="http://schemas.microsoft.com/office/powerpoint/2010/main" xmlns="" val="1683183544"/>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back2.gif"/>
          <p:cNvPicPr>
            <a:picLocks noChangeAspect="1"/>
          </p:cNvPicPr>
          <p:nvPr/>
        </p:nvPicPr>
        <p:blipFill>
          <a:blip r:embed="rId2" cstate="print"/>
          <a:stretch>
            <a:fillRect/>
          </a:stretch>
        </p:blipFill>
        <p:spPr>
          <a:xfrm>
            <a:off x="0" y="0"/>
            <a:ext cx="9144000" cy="6858000"/>
          </a:xfrm>
          <a:prstGeom prst="rect">
            <a:avLst/>
          </a:prstGeom>
        </p:spPr>
      </p:pic>
      <p:sp>
        <p:nvSpPr>
          <p:cNvPr id="8" name="Rectangle 7"/>
          <p:cNvSpPr/>
          <p:nvPr/>
        </p:nvSpPr>
        <p:spPr>
          <a:xfrm>
            <a:off x="611560" y="5733256"/>
            <a:ext cx="3168352" cy="1061829"/>
          </a:xfrm>
          <a:prstGeom prst="rect">
            <a:avLst/>
          </a:prstGeom>
        </p:spPr>
        <p:txBody>
          <a:bodyPr wrap="square">
            <a:spAutoFit/>
          </a:bodyPr>
          <a:lstStyle/>
          <a:p>
            <a:pPr>
              <a:lnSpc>
                <a:spcPct val="150000"/>
              </a:lnSpc>
              <a:buClr>
                <a:srgbClr val="1F497D">
                  <a:lumMod val="75000"/>
                </a:srgbClr>
              </a:buClr>
            </a:pPr>
            <a:r>
              <a:rPr lang="en-US" b="1" dirty="0" smtClean="0">
                <a:solidFill>
                  <a:schemeClr val="bg1"/>
                </a:solidFill>
                <a:latin typeface="Verdana" pitchFamily="34" charset="0"/>
              </a:rPr>
              <a:t>“COSTA” </a:t>
            </a:r>
          </a:p>
          <a:p>
            <a:pPr>
              <a:lnSpc>
                <a:spcPct val="150000"/>
              </a:lnSpc>
              <a:buClr>
                <a:srgbClr val="1F497D">
                  <a:lumMod val="75000"/>
                </a:srgbClr>
              </a:buClr>
            </a:pPr>
            <a:r>
              <a:rPr lang="en-US" sz="1200" b="1" dirty="0" smtClean="0">
                <a:solidFill>
                  <a:schemeClr val="bg1"/>
                </a:solidFill>
                <a:latin typeface="Verdana" pitchFamily="34" charset="0"/>
              </a:rPr>
              <a:t>CO</a:t>
            </a:r>
            <a:r>
              <a:rPr lang="en-US" sz="1200" b="1" baseline="-25000" dirty="0" smtClean="0">
                <a:solidFill>
                  <a:schemeClr val="bg1"/>
                </a:solidFill>
                <a:latin typeface="Verdana" pitchFamily="34" charset="0"/>
              </a:rPr>
              <a:t>2</a:t>
            </a:r>
            <a:r>
              <a:rPr lang="en-US" sz="1200" b="1" dirty="0" smtClean="0">
                <a:solidFill>
                  <a:schemeClr val="bg1"/>
                </a:solidFill>
                <a:latin typeface="Verdana" pitchFamily="34" charset="0"/>
              </a:rPr>
              <a:t> &amp; Ship Transport emissions </a:t>
            </a:r>
          </a:p>
          <a:p>
            <a:pPr>
              <a:lnSpc>
                <a:spcPct val="150000"/>
              </a:lnSpc>
              <a:buClr>
                <a:srgbClr val="1F497D">
                  <a:lumMod val="75000"/>
                </a:srgbClr>
              </a:buClr>
            </a:pPr>
            <a:r>
              <a:rPr lang="en-US" sz="1200" b="1" dirty="0" smtClean="0">
                <a:solidFill>
                  <a:schemeClr val="bg1"/>
                </a:solidFill>
                <a:latin typeface="Verdana" pitchFamily="34" charset="0"/>
              </a:rPr>
              <a:t>Abatement through LNG</a:t>
            </a:r>
          </a:p>
        </p:txBody>
      </p:sp>
      <p:sp>
        <p:nvSpPr>
          <p:cNvPr id="9" name="Rectangle 8"/>
          <p:cNvSpPr/>
          <p:nvPr/>
        </p:nvSpPr>
        <p:spPr>
          <a:xfrm>
            <a:off x="5868144" y="6453336"/>
            <a:ext cx="2736304" cy="290464"/>
          </a:xfrm>
          <a:prstGeom prst="rect">
            <a:avLst/>
          </a:prstGeom>
        </p:spPr>
        <p:txBody>
          <a:bodyPr wrap="square">
            <a:spAutoFit/>
          </a:bodyPr>
          <a:lstStyle/>
          <a:p>
            <a:pPr algn="r">
              <a:lnSpc>
                <a:spcPct val="120000"/>
              </a:lnSpc>
              <a:spcBef>
                <a:spcPts val="1200"/>
              </a:spcBef>
              <a:buClr>
                <a:srgbClr val="1F497D">
                  <a:lumMod val="75000"/>
                </a:srgbClr>
              </a:buClr>
            </a:pPr>
            <a:r>
              <a:rPr lang="en-US" sz="1200" b="1" dirty="0" smtClean="0">
                <a:solidFill>
                  <a:schemeClr val="bg1"/>
                </a:solidFill>
                <a:latin typeface="Verdana" pitchFamily="34" charset="0"/>
              </a:rPr>
              <a:t>2011-EU-21007-S</a:t>
            </a:r>
          </a:p>
        </p:txBody>
      </p:sp>
      <p:sp>
        <p:nvSpPr>
          <p:cNvPr id="10" name="Título 1"/>
          <p:cNvSpPr txBox="1">
            <a:spLocks/>
          </p:cNvSpPr>
          <p:nvPr/>
        </p:nvSpPr>
        <p:spPr>
          <a:xfrm>
            <a:off x="457200" y="188640"/>
            <a:ext cx="8229600" cy="1143000"/>
          </a:xfrm>
          <a:prstGeom prst="rect">
            <a:avLst/>
          </a:prstGeom>
        </p:spPr>
        <p:txBody>
          <a:bodyPr vert="horz" lIns="91440" tIns="45720" rIns="91440" bIns="45720" rtlCol="0" anchor="ctr">
            <a:norm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en-US" sz="2500" b="1" i="0" u="none" strike="noStrike" kern="1200" cap="none" spc="0" normalizeH="0" baseline="0" noProof="0" dirty="0" smtClean="0">
                <a:ln>
                  <a:noFill/>
                </a:ln>
                <a:solidFill>
                  <a:srgbClr val="003E6F"/>
                </a:solidFill>
                <a:effectLst/>
                <a:uLnTx/>
                <a:uFillTx/>
                <a:latin typeface="Verdana" pitchFamily="34" charset="0"/>
                <a:ea typeface="+mj-ea"/>
                <a:cs typeface="+mj-cs"/>
              </a:rPr>
              <a:t>LNG Master Plan </a:t>
            </a:r>
            <a:r>
              <a:rPr kumimoji="0" lang="en-US" sz="2000" b="1" i="1" u="none" strike="noStrike" kern="1200" cap="none" spc="0" normalizeH="0" baseline="0" noProof="0" dirty="0" smtClean="0">
                <a:ln>
                  <a:noFill/>
                </a:ln>
                <a:solidFill>
                  <a:srgbClr val="003E6F"/>
                </a:solidFill>
                <a:effectLst/>
                <a:uLnTx/>
                <a:uFillTx/>
                <a:latin typeface="Verdana" pitchFamily="34" charset="0"/>
                <a:ea typeface="+mj-ea"/>
                <a:cs typeface="+mj-cs"/>
              </a:rPr>
              <a:t>(3)</a:t>
            </a:r>
            <a:endParaRPr kumimoji="0" lang="pt-PT" sz="2000" b="0" i="1" u="none" strike="noStrike" kern="1200" cap="none" spc="0" normalizeH="0" baseline="0" noProof="0" dirty="0">
              <a:ln>
                <a:noFill/>
              </a:ln>
              <a:solidFill>
                <a:srgbClr val="003E6F"/>
              </a:solidFill>
              <a:effectLst/>
              <a:uLnTx/>
              <a:uFillTx/>
              <a:latin typeface="Verdana" pitchFamily="34" charset="0"/>
              <a:ea typeface="+mj-ea"/>
              <a:cs typeface="+mj-cs"/>
            </a:endParaRPr>
          </a:p>
        </p:txBody>
      </p:sp>
      <p:sp>
        <p:nvSpPr>
          <p:cNvPr id="12" name="Rectangle 11"/>
          <p:cNvSpPr/>
          <p:nvPr/>
        </p:nvSpPr>
        <p:spPr>
          <a:xfrm>
            <a:off x="467544" y="1628800"/>
            <a:ext cx="8136904" cy="3708708"/>
          </a:xfrm>
          <a:prstGeom prst="rect">
            <a:avLst/>
          </a:prstGeom>
        </p:spPr>
        <p:txBody>
          <a:bodyPr wrap="square">
            <a:spAutoFit/>
          </a:bodyPr>
          <a:lstStyle/>
          <a:p>
            <a:pPr marL="354013" indent="-354013" algn="just">
              <a:buClr>
                <a:srgbClr val="EB4C6A"/>
              </a:buClr>
              <a:buFont typeface="Verdana" pitchFamily="34" charset="0"/>
              <a:buChar char="●"/>
            </a:pPr>
            <a:r>
              <a:rPr lang="en-US" sz="1600" b="1" dirty="0" smtClean="0">
                <a:solidFill>
                  <a:srgbClr val="003E6F"/>
                </a:solidFill>
                <a:latin typeface="Verdana" pitchFamily="34" charset="0"/>
              </a:rPr>
              <a:t>The specific objectives of the project are the following:</a:t>
            </a:r>
          </a:p>
          <a:p>
            <a:pPr algn="just">
              <a:buNone/>
            </a:pPr>
            <a:endParaRPr lang="pt-PT" sz="1600" b="1" dirty="0" smtClean="0">
              <a:solidFill>
                <a:srgbClr val="003E6F"/>
              </a:solidFill>
              <a:latin typeface="Verdana" pitchFamily="34" charset="0"/>
            </a:endParaRPr>
          </a:p>
          <a:p>
            <a:pPr marL="360000" lvl="1" indent="-360000" algn="just">
              <a:lnSpc>
                <a:spcPts val="2400"/>
              </a:lnSpc>
              <a:spcBef>
                <a:spcPts val="1800"/>
              </a:spcBef>
              <a:buClr>
                <a:srgbClr val="EB4C6A"/>
              </a:buClr>
              <a:buFont typeface="Wingdings" pitchFamily="2" charset="2"/>
              <a:buChar char="Ø"/>
            </a:pPr>
            <a:r>
              <a:rPr lang="en-GB" sz="1600" dirty="0" smtClean="0">
                <a:solidFill>
                  <a:srgbClr val="003E6F"/>
                </a:solidFill>
                <a:latin typeface="Verdana" pitchFamily="34" charset="0"/>
              </a:rPr>
              <a:t>to identify, for medium (2020) and long-term (2030) scenarios, the obstacles (technical, logistic/social and sustainability) which prevent/limit the use of LNG for shipping in the above areas; </a:t>
            </a:r>
            <a:endParaRPr lang="pt-PT" sz="1600" dirty="0" smtClean="0">
              <a:solidFill>
                <a:srgbClr val="003E6F"/>
              </a:solidFill>
              <a:latin typeface="Verdana" pitchFamily="34" charset="0"/>
            </a:endParaRPr>
          </a:p>
          <a:p>
            <a:pPr marL="360000" lvl="1" indent="-360000" algn="just">
              <a:lnSpc>
                <a:spcPts val="2400"/>
              </a:lnSpc>
              <a:spcBef>
                <a:spcPts val="1800"/>
              </a:spcBef>
              <a:buClr>
                <a:srgbClr val="EB4C6A"/>
              </a:buClr>
              <a:buFont typeface="Wingdings" pitchFamily="2" charset="2"/>
              <a:buChar char="Ø"/>
            </a:pPr>
            <a:r>
              <a:rPr lang="en-GB" sz="1600" dirty="0" smtClean="0">
                <a:solidFill>
                  <a:srgbClr val="003E6F"/>
                </a:solidFill>
                <a:latin typeface="Verdana" pitchFamily="34" charset="0"/>
              </a:rPr>
              <a:t>to work out solutions and recommendation which enable LNG to be an option in each of the two scenarios considered; </a:t>
            </a:r>
            <a:endParaRPr lang="pt-PT" sz="1600" dirty="0" smtClean="0">
              <a:solidFill>
                <a:srgbClr val="003E6F"/>
              </a:solidFill>
              <a:latin typeface="Verdana" pitchFamily="34" charset="0"/>
            </a:endParaRPr>
          </a:p>
          <a:p>
            <a:pPr marL="360000" lvl="1" indent="-360000" algn="just">
              <a:lnSpc>
                <a:spcPts val="2400"/>
              </a:lnSpc>
              <a:spcBef>
                <a:spcPts val="1800"/>
              </a:spcBef>
              <a:buClr>
                <a:srgbClr val="EB4C6A"/>
              </a:buClr>
              <a:buFont typeface="Wingdings" pitchFamily="2" charset="2"/>
              <a:buChar char="Ø"/>
            </a:pPr>
            <a:r>
              <a:rPr lang="en-GB" sz="1600" dirty="0" smtClean="0">
                <a:solidFill>
                  <a:srgbClr val="003E6F"/>
                </a:solidFill>
                <a:latin typeface="Verdana" pitchFamily="34" charset="0"/>
              </a:rPr>
              <a:t>to draw the LNG Master Plan respectively for each of the analysed scenarios. </a:t>
            </a:r>
            <a:endParaRPr lang="pt-PT" sz="1600" dirty="0" smtClean="0">
              <a:solidFill>
                <a:srgbClr val="003E6F"/>
              </a:solidFill>
              <a:latin typeface="Verdana" pitchFamily="34" charset="0"/>
            </a:endParaRPr>
          </a:p>
          <a:p>
            <a:pPr algn="just">
              <a:buNone/>
            </a:pPr>
            <a:endParaRPr lang="pt-PT"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2.gif"/>
          <p:cNvPicPr>
            <a:picLocks noChangeAspect="1"/>
          </p:cNvPicPr>
          <p:nvPr/>
        </p:nvPicPr>
        <p:blipFill>
          <a:blip r:embed="rId2" cstate="print"/>
          <a:stretch>
            <a:fillRect/>
          </a:stretch>
        </p:blipFill>
        <p:spPr>
          <a:xfrm>
            <a:off x="0" y="0"/>
            <a:ext cx="9144000" cy="6858000"/>
          </a:xfrm>
          <a:prstGeom prst="rect">
            <a:avLst/>
          </a:prstGeom>
        </p:spPr>
      </p:pic>
      <p:sp>
        <p:nvSpPr>
          <p:cNvPr id="6" name="Rectangle 5"/>
          <p:cNvSpPr/>
          <p:nvPr/>
        </p:nvSpPr>
        <p:spPr>
          <a:xfrm>
            <a:off x="611560" y="5733256"/>
            <a:ext cx="3168352" cy="1061829"/>
          </a:xfrm>
          <a:prstGeom prst="rect">
            <a:avLst/>
          </a:prstGeom>
        </p:spPr>
        <p:txBody>
          <a:bodyPr wrap="square">
            <a:spAutoFit/>
          </a:bodyPr>
          <a:lstStyle/>
          <a:p>
            <a:pPr>
              <a:lnSpc>
                <a:spcPct val="150000"/>
              </a:lnSpc>
              <a:buClr>
                <a:srgbClr val="1F497D">
                  <a:lumMod val="75000"/>
                </a:srgbClr>
              </a:buClr>
            </a:pPr>
            <a:r>
              <a:rPr lang="en-US" b="1" dirty="0" smtClean="0">
                <a:solidFill>
                  <a:schemeClr val="bg1"/>
                </a:solidFill>
                <a:latin typeface="Verdana" pitchFamily="34" charset="0"/>
              </a:rPr>
              <a:t>“COSTA” </a:t>
            </a:r>
          </a:p>
          <a:p>
            <a:pPr>
              <a:lnSpc>
                <a:spcPct val="150000"/>
              </a:lnSpc>
              <a:buClr>
                <a:srgbClr val="1F497D">
                  <a:lumMod val="75000"/>
                </a:srgbClr>
              </a:buClr>
            </a:pPr>
            <a:r>
              <a:rPr lang="en-US" sz="1200" b="1" dirty="0" smtClean="0">
                <a:solidFill>
                  <a:schemeClr val="bg1"/>
                </a:solidFill>
                <a:latin typeface="Verdana" pitchFamily="34" charset="0"/>
              </a:rPr>
              <a:t>CO</a:t>
            </a:r>
            <a:r>
              <a:rPr lang="en-US" sz="1200" b="1" baseline="-25000" dirty="0" smtClean="0">
                <a:solidFill>
                  <a:schemeClr val="bg1"/>
                </a:solidFill>
                <a:latin typeface="Verdana" pitchFamily="34" charset="0"/>
              </a:rPr>
              <a:t>2</a:t>
            </a:r>
            <a:r>
              <a:rPr lang="en-US" sz="1200" b="1" dirty="0" smtClean="0">
                <a:solidFill>
                  <a:schemeClr val="bg1"/>
                </a:solidFill>
                <a:latin typeface="Verdana" pitchFamily="34" charset="0"/>
              </a:rPr>
              <a:t> &amp; Ship Transport emissions </a:t>
            </a:r>
          </a:p>
          <a:p>
            <a:pPr>
              <a:lnSpc>
                <a:spcPct val="150000"/>
              </a:lnSpc>
              <a:buClr>
                <a:srgbClr val="1F497D">
                  <a:lumMod val="75000"/>
                </a:srgbClr>
              </a:buClr>
            </a:pPr>
            <a:r>
              <a:rPr lang="en-US" sz="1200" b="1" dirty="0" smtClean="0">
                <a:solidFill>
                  <a:schemeClr val="bg1"/>
                </a:solidFill>
                <a:latin typeface="Verdana" pitchFamily="34" charset="0"/>
              </a:rPr>
              <a:t>Abatement through LNG</a:t>
            </a:r>
          </a:p>
        </p:txBody>
      </p:sp>
      <p:sp>
        <p:nvSpPr>
          <p:cNvPr id="7" name="Rectangle 6"/>
          <p:cNvSpPr/>
          <p:nvPr/>
        </p:nvSpPr>
        <p:spPr>
          <a:xfrm>
            <a:off x="5868144" y="6453336"/>
            <a:ext cx="2736304" cy="290464"/>
          </a:xfrm>
          <a:prstGeom prst="rect">
            <a:avLst/>
          </a:prstGeom>
        </p:spPr>
        <p:txBody>
          <a:bodyPr wrap="square">
            <a:spAutoFit/>
          </a:bodyPr>
          <a:lstStyle/>
          <a:p>
            <a:pPr algn="r">
              <a:lnSpc>
                <a:spcPct val="120000"/>
              </a:lnSpc>
              <a:spcBef>
                <a:spcPts val="1200"/>
              </a:spcBef>
              <a:buClr>
                <a:srgbClr val="1F497D">
                  <a:lumMod val="75000"/>
                </a:srgbClr>
              </a:buClr>
            </a:pPr>
            <a:r>
              <a:rPr lang="en-US" sz="1200" b="1" dirty="0" smtClean="0">
                <a:solidFill>
                  <a:schemeClr val="bg1"/>
                </a:solidFill>
                <a:latin typeface="Verdana" pitchFamily="34" charset="0"/>
              </a:rPr>
              <a:t>2011-EU-21007-S</a:t>
            </a:r>
          </a:p>
        </p:txBody>
      </p:sp>
      <p:sp>
        <p:nvSpPr>
          <p:cNvPr id="8" name="Título 1"/>
          <p:cNvSpPr txBox="1">
            <a:spLocks/>
          </p:cNvSpPr>
          <p:nvPr/>
        </p:nvSpPr>
        <p:spPr>
          <a:xfrm>
            <a:off x="302840" y="188640"/>
            <a:ext cx="8229600" cy="648072"/>
          </a:xfrm>
          <a:prstGeom prst="rect">
            <a:avLst/>
          </a:prstGeom>
        </p:spPr>
        <p:txBody>
          <a:bodyPr vert="horz" lIns="91440" tIns="45720" rIns="91440" bIns="45720" rtlCol="0" anchor="ctr">
            <a:norm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en-US" sz="2500" b="1" i="0" u="none" strike="noStrike" kern="1200" cap="none" spc="0" normalizeH="0" baseline="0" noProof="0" dirty="0" smtClean="0">
                <a:ln>
                  <a:noFill/>
                </a:ln>
                <a:solidFill>
                  <a:srgbClr val="003E6F"/>
                </a:solidFill>
                <a:effectLst/>
                <a:uLnTx/>
                <a:uFillTx/>
                <a:latin typeface="Verdana" pitchFamily="34" charset="0"/>
                <a:ea typeface="+mj-ea"/>
                <a:cs typeface="+mj-cs"/>
              </a:rPr>
              <a:t>Activities</a:t>
            </a:r>
            <a:endParaRPr kumimoji="0" lang="pt-PT" sz="2000" b="0" i="1" u="none" strike="noStrike" kern="1200" cap="none" spc="0" normalizeH="0" baseline="0" noProof="0" dirty="0">
              <a:ln>
                <a:noFill/>
              </a:ln>
              <a:solidFill>
                <a:srgbClr val="003E6F"/>
              </a:solidFill>
              <a:effectLst/>
              <a:uLnTx/>
              <a:uFillTx/>
              <a:latin typeface="Verdana" pitchFamily="34" charset="0"/>
              <a:ea typeface="+mj-ea"/>
              <a:cs typeface="+mj-cs"/>
            </a:endParaRPr>
          </a:p>
        </p:txBody>
      </p:sp>
      <p:graphicFrame>
        <p:nvGraphicFramePr>
          <p:cNvPr id="5" name="Marcador de Posição de Conteúdo 4"/>
          <p:cNvGraphicFramePr>
            <a:graphicFrameLocks noGrp="1"/>
          </p:cNvGraphicFramePr>
          <p:nvPr>
            <p:ph idx="1"/>
          </p:nvPr>
        </p:nvGraphicFramePr>
        <p:xfrm>
          <a:off x="772948" y="770793"/>
          <a:ext cx="7560840" cy="2731774"/>
        </p:xfrm>
        <a:graphic>
          <a:graphicData uri="http://schemas.openxmlformats.org/drawingml/2006/table">
            <a:tbl>
              <a:tblPr firstRow="1" bandRow="1">
                <a:tableStyleId>{5C22544A-7EE6-4342-B048-85BDC9FD1C3A}</a:tableStyleId>
              </a:tblPr>
              <a:tblGrid>
                <a:gridCol w="7560840"/>
              </a:tblGrid>
              <a:tr h="3543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lt1"/>
                          </a:solidFill>
                          <a:latin typeface="Verdana" pitchFamily="34" charset="0"/>
                          <a:ea typeface="+mn-ea"/>
                          <a:cs typeface="+mn-cs"/>
                        </a:rPr>
                        <a:t>Activity 1 - LNG Master Plan</a:t>
                      </a:r>
                      <a:endParaRPr lang="pt-PT" sz="1400" b="1" dirty="0" smtClean="0">
                        <a:latin typeface="Verdana" pitchFamily="34" charset="0"/>
                      </a:endParaRPr>
                    </a:p>
                  </a:txBody>
                  <a:tcPr>
                    <a:solidFill>
                      <a:srgbClr val="003E6F"/>
                    </a:solidFill>
                  </a:tcPr>
                </a:tc>
              </a:tr>
              <a:tr h="360416">
                <a:tc>
                  <a:txBody>
                    <a:bodyPr/>
                    <a:lstStyle/>
                    <a:p>
                      <a:pPr marL="914400" marR="0" lvl="2" indent="0" algn="l" defTabSz="914400" rtl="0" eaLnBrk="1" fontAlgn="auto" latinLnBrk="0" hangingPunct="1">
                        <a:lnSpc>
                          <a:spcPct val="100000"/>
                        </a:lnSpc>
                        <a:spcBef>
                          <a:spcPts val="0"/>
                        </a:spcBef>
                        <a:spcAft>
                          <a:spcPts val="0"/>
                        </a:spcAft>
                        <a:buClrTx/>
                        <a:buSzTx/>
                        <a:buFontTx/>
                        <a:buNone/>
                        <a:tabLst/>
                        <a:defRPr/>
                      </a:pPr>
                      <a:r>
                        <a:rPr lang="en-GB" sz="1400" b="0" i="1" kern="1200" dirty="0" smtClean="0">
                          <a:solidFill>
                            <a:schemeClr val="dk1"/>
                          </a:solidFill>
                          <a:latin typeface="Verdana" pitchFamily="34" charset="0"/>
                          <a:ea typeface="+mn-ea"/>
                          <a:cs typeface="+mn-cs"/>
                        </a:rPr>
                        <a:t>Sub-Activity 1.1</a:t>
                      </a:r>
                      <a:r>
                        <a:rPr lang="pt-PT" sz="1400" b="0" i="0" kern="1200" dirty="0" smtClean="0">
                          <a:solidFill>
                            <a:schemeClr val="dk1"/>
                          </a:solidFill>
                          <a:latin typeface="Verdana" pitchFamily="34" charset="0"/>
                          <a:ea typeface="+mn-ea"/>
                          <a:cs typeface="+mn-cs"/>
                        </a:rPr>
                        <a:t>:</a:t>
                      </a:r>
                      <a:r>
                        <a:rPr lang="pt-PT" sz="1400" b="0" i="0" kern="1200" baseline="0" dirty="0" smtClean="0">
                          <a:solidFill>
                            <a:schemeClr val="dk1"/>
                          </a:solidFill>
                          <a:latin typeface="Verdana" pitchFamily="34" charset="0"/>
                          <a:ea typeface="+mn-ea"/>
                          <a:cs typeface="+mn-cs"/>
                        </a:rPr>
                        <a:t> </a:t>
                      </a:r>
                      <a:r>
                        <a:rPr lang="en-GB" sz="1400" b="1" i="0" kern="1200" dirty="0" smtClean="0">
                          <a:solidFill>
                            <a:schemeClr val="dk1"/>
                          </a:solidFill>
                          <a:latin typeface="Verdana" pitchFamily="34" charset="0"/>
                          <a:ea typeface="+mn-ea"/>
                          <a:cs typeface="+mn-cs"/>
                        </a:rPr>
                        <a:t>LNG bunkering scenarios </a:t>
                      </a:r>
                      <a:r>
                        <a:rPr lang="en-GB" sz="1400" b="0" i="1" kern="1200" dirty="0" smtClean="0">
                          <a:solidFill>
                            <a:schemeClr val="dk1"/>
                          </a:solidFill>
                          <a:latin typeface="Verdana" pitchFamily="34" charset="0"/>
                          <a:ea typeface="+mn-ea"/>
                          <a:cs typeface="+mn-cs"/>
                        </a:rPr>
                        <a:t>(</a:t>
                      </a:r>
                      <a:r>
                        <a:rPr lang="en-GB" sz="1800" i="1" kern="1200" dirty="0" smtClean="0">
                          <a:solidFill>
                            <a:schemeClr val="dk1"/>
                          </a:solidFill>
                          <a:latin typeface="+mn-lt"/>
                          <a:ea typeface="+mn-ea"/>
                          <a:cs typeface="+mn-cs"/>
                        </a:rPr>
                        <a:t>to identify the obstacles technical, logistic/social and sustainability which prevent/limit the use of LNG for shipping)</a:t>
                      </a:r>
                      <a:endParaRPr lang="pt-PT" sz="1400" b="1" i="1" kern="1200" dirty="0" smtClean="0">
                        <a:solidFill>
                          <a:schemeClr val="dk1"/>
                        </a:solidFill>
                        <a:latin typeface="Verdana" pitchFamily="34" charset="0"/>
                        <a:ea typeface="+mn-ea"/>
                        <a:cs typeface="+mn-cs"/>
                      </a:endParaRPr>
                    </a:p>
                  </a:txBody>
                  <a:tcPr/>
                </a:tc>
              </a:tr>
              <a:tr h="362705">
                <a:tc>
                  <a:txBody>
                    <a:bodyPr/>
                    <a:lstStyle/>
                    <a:p>
                      <a:pPr marL="900113" indent="0" algn="just"/>
                      <a:r>
                        <a:rPr lang="en-GB" sz="1400" b="0" i="1" kern="1200" dirty="0" smtClean="0">
                          <a:solidFill>
                            <a:schemeClr val="dk1"/>
                          </a:solidFill>
                          <a:latin typeface="Verdana" pitchFamily="34" charset="0"/>
                          <a:ea typeface="+mn-ea"/>
                          <a:cs typeface="+mn-cs"/>
                        </a:rPr>
                        <a:t>Sub-Activity </a:t>
                      </a:r>
                      <a:r>
                        <a:rPr lang="en-GB" sz="1400" b="0" i="1" kern="1200" dirty="0" smtClean="0">
                          <a:solidFill>
                            <a:schemeClr val="dk1"/>
                          </a:solidFill>
                          <a:latin typeface="Verdana" pitchFamily="34" charset="0"/>
                          <a:ea typeface="+mn-ea"/>
                          <a:cs typeface="+mn-cs"/>
                        </a:rPr>
                        <a:t>1.2</a:t>
                      </a:r>
                      <a:r>
                        <a:rPr lang="pt-PT" sz="1400" b="0" i="1" kern="1200" dirty="0" smtClean="0">
                          <a:solidFill>
                            <a:schemeClr val="dk1"/>
                          </a:solidFill>
                          <a:latin typeface="Verdana" pitchFamily="34" charset="0"/>
                          <a:ea typeface="+mn-ea"/>
                          <a:cs typeface="+mn-cs"/>
                        </a:rPr>
                        <a:t>: </a:t>
                      </a:r>
                      <a:r>
                        <a:rPr lang="en-GB" sz="1400" b="1" i="0" kern="1200" dirty="0" smtClean="0">
                          <a:solidFill>
                            <a:schemeClr val="dk1"/>
                          </a:solidFill>
                          <a:latin typeface="Verdana" pitchFamily="34" charset="0"/>
                          <a:ea typeface="+mn-ea"/>
                          <a:cs typeface="+mn-cs"/>
                        </a:rPr>
                        <a:t>LNG Solutions </a:t>
                      </a:r>
                      <a:r>
                        <a:rPr lang="en-GB" sz="1400" b="0" i="1" kern="1200" dirty="0" smtClean="0">
                          <a:solidFill>
                            <a:schemeClr val="dk1"/>
                          </a:solidFill>
                          <a:latin typeface="Verdana" pitchFamily="34" charset="0"/>
                          <a:ea typeface="+mn-ea"/>
                          <a:cs typeface="+mn-cs"/>
                        </a:rPr>
                        <a:t>(special mention to detailed technical studies addressing ship retrofitting and typical port facility/infrastructures</a:t>
                      </a:r>
                      <a:r>
                        <a:rPr lang="en-GB" sz="1400" i="1" kern="1200" dirty="0" smtClean="0">
                          <a:solidFill>
                            <a:schemeClr val="dk1"/>
                          </a:solidFill>
                          <a:latin typeface="+mn-lt"/>
                          <a:ea typeface="+mn-ea"/>
                          <a:cs typeface="+mn-cs"/>
                        </a:rPr>
                        <a:t>)</a:t>
                      </a:r>
                      <a:endParaRPr lang="pt-PT" sz="1400" b="0" i="1" kern="1200" dirty="0" smtClean="0">
                        <a:solidFill>
                          <a:schemeClr val="dk1"/>
                        </a:solidFill>
                        <a:latin typeface="Verdana" pitchFamily="34" charset="0"/>
                        <a:ea typeface="+mn-ea"/>
                        <a:cs typeface="+mn-cs"/>
                      </a:endParaRPr>
                    </a:p>
                  </a:txBody>
                  <a:tcPr/>
                </a:tc>
              </a:tr>
              <a:tr h="362705">
                <a:tc>
                  <a:txBody>
                    <a:bodyPr/>
                    <a:lstStyle/>
                    <a:p>
                      <a:pPr lvl="2"/>
                      <a:r>
                        <a:rPr lang="en-GB" sz="1400" b="0" i="1" kern="1200" dirty="0" smtClean="0">
                          <a:solidFill>
                            <a:schemeClr val="dk1"/>
                          </a:solidFill>
                          <a:latin typeface="Verdana" pitchFamily="34" charset="0"/>
                          <a:ea typeface="+mn-ea"/>
                          <a:cs typeface="+mn-cs"/>
                        </a:rPr>
                        <a:t>Sub-activity 1.3</a:t>
                      </a:r>
                      <a:r>
                        <a:rPr lang="pt-PT" sz="1400" b="0" i="0" kern="1200" dirty="0" smtClean="0">
                          <a:solidFill>
                            <a:schemeClr val="dk1"/>
                          </a:solidFill>
                          <a:latin typeface="Verdana" pitchFamily="34" charset="0"/>
                          <a:ea typeface="+mn-ea"/>
                          <a:cs typeface="+mn-cs"/>
                        </a:rPr>
                        <a:t>:</a:t>
                      </a:r>
                      <a:r>
                        <a:rPr lang="pt-PT" sz="1400" b="0" i="0" kern="1200" baseline="0" dirty="0" smtClean="0">
                          <a:solidFill>
                            <a:schemeClr val="dk1"/>
                          </a:solidFill>
                          <a:latin typeface="Verdana" pitchFamily="34" charset="0"/>
                          <a:ea typeface="+mn-ea"/>
                          <a:cs typeface="+mn-cs"/>
                        </a:rPr>
                        <a:t> </a:t>
                      </a:r>
                      <a:r>
                        <a:rPr lang="en-GB" sz="1400" b="1" i="1" kern="1200" dirty="0" smtClean="0">
                          <a:solidFill>
                            <a:schemeClr val="dk1"/>
                          </a:solidFill>
                          <a:latin typeface="Verdana" pitchFamily="34" charset="0"/>
                          <a:ea typeface="+mn-ea"/>
                          <a:cs typeface="+mn-cs"/>
                        </a:rPr>
                        <a:t>LNG Master Plan</a:t>
                      </a:r>
                      <a:r>
                        <a:rPr lang="en-GB" sz="1400" b="0" i="1" kern="1200" dirty="0" smtClean="0">
                          <a:solidFill>
                            <a:schemeClr val="dk1"/>
                          </a:solidFill>
                          <a:latin typeface="Verdana" pitchFamily="34" charset="0"/>
                          <a:ea typeface="+mn-ea"/>
                          <a:cs typeface="+mn-cs"/>
                        </a:rPr>
                        <a:t> </a:t>
                      </a:r>
                      <a:r>
                        <a:rPr lang="en-GB" sz="1400" b="0" i="1" kern="1200" dirty="0" smtClean="0">
                          <a:solidFill>
                            <a:schemeClr val="dk1"/>
                          </a:solidFill>
                          <a:latin typeface="Verdana" pitchFamily="34" charset="0"/>
                          <a:ea typeface="+mn-ea"/>
                          <a:cs typeface="+mn-cs"/>
                        </a:rPr>
                        <a:t>(strategic document composed of</a:t>
                      </a:r>
                      <a:r>
                        <a:rPr lang="en-GB" sz="1400" b="0" i="1" kern="1200" baseline="0" dirty="0" smtClean="0">
                          <a:solidFill>
                            <a:schemeClr val="dk1"/>
                          </a:solidFill>
                          <a:latin typeface="Verdana" pitchFamily="34" charset="0"/>
                          <a:ea typeface="+mn-ea"/>
                          <a:cs typeface="+mn-cs"/>
                        </a:rPr>
                        <a:t> a technical and a policy sections for Mediterranean, Atlantic and Black Sea)</a:t>
                      </a:r>
                      <a:endParaRPr lang="pt-PT" sz="1400" b="0" kern="1200" dirty="0" smtClean="0">
                        <a:solidFill>
                          <a:schemeClr val="dk1"/>
                        </a:solidFill>
                        <a:latin typeface="Verdana" pitchFamily="34" charset="0"/>
                        <a:ea typeface="+mn-ea"/>
                        <a:cs typeface="+mn-cs"/>
                      </a:endParaRPr>
                    </a:p>
                  </a:txBody>
                  <a:tcPr/>
                </a:tc>
              </a:tr>
            </a:tbl>
          </a:graphicData>
        </a:graphic>
      </p:graphicFrame>
      <p:graphicFrame>
        <p:nvGraphicFramePr>
          <p:cNvPr id="10" name="Marcador de Posição de Conteúdo 4"/>
          <p:cNvGraphicFramePr>
            <a:graphicFrameLocks/>
          </p:cNvGraphicFramePr>
          <p:nvPr/>
        </p:nvGraphicFramePr>
        <p:xfrm>
          <a:off x="772948" y="3561926"/>
          <a:ext cx="7560840" cy="1112520"/>
        </p:xfrm>
        <a:graphic>
          <a:graphicData uri="http://schemas.openxmlformats.org/drawingml/2006/table">
            <a:tbl>
              <a:tblPr firstRow="1" bandRow="1">
                <a:tableStyleId>{5C22544A-7EE6-4342-B048-85BDC9FD1C3A}</a:tableStyleId>
              </a:tblPr>
              <a:tblGrid>
                <a:gridCol w="756084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lt1"/>
                          </a:solidFill>
                          <a:latin typeface="Verdana" pitchFamily="34" charset="0"/>
                          <a:ea typeface="+mn-ea"/>
                          <a:cs typeface="+mn-cs"/>
                        </a:rPr>
                        <a:t>Activity 2 - Stakeholders, Experts and Dissemination</a:t>
                      </a:r>
                      <a:endParaRPr lang="pt-PT" sz="1400" b="1" kern="1200" dirty="0" smtClean="0">
                        <a:solidFill>
                          <a:schemeClr val="lt1"/>
                        </a:solidFill>
                        <a:latin typeface="Verdana" pitchFamily="34" charset="0"/>
                        <a:ea typeface="+mn-ea"/>
                        <a:cs typeface="+mn-cs"/>
                      </a:endParaRPr>
                    </a:p>
                  </a:txBody>
                  <a:tcPr>
                    <a:solidFill>
                      <a:srgbClr val="003E6F"/>
                    </a:solidFill>
                  </a:tcPr>
                </a:tc>
              </a:tr>
              <a:tr h="370840">
                <a:tc>
                  <a:txBody>
                    <a:bodyPr/>
                    <a:lstStyle/>
                    <a:p>
                      <a:pPr marL="914400" marR="0" lvl="2" indent="0" algn="l" defTabSz="914400" rtl="0" eaLnBrk="1" fontAlgn="auto" latinLnBrk="0" hangingPunct="1">
                        <a:lnSpc>
                          <a:spcPct val="100000"/>
                        </a:lnSpc>
                        <a:spcBef>
                          <a:spcPts val="0"/>
                        </a:spcBef>
                        <a:spcAft>
                          <a:spcPts val="0"/>
                        </a:spcAft>
                        <a:buClrTx/>
                        <a:buSzTx/>
                        <a:buFontTx/>
                        <a:buNone/>
                        <a:tabLst/>
                        <a:defRPr/>
                      </a:pPr>
                      <a:r>
                        <a:rPr lang="en-GB" sz="1400" b="0" i="1" kern="1200" dirty="0" smtClean="0">
                          <a:solidFill>
                            <a:schemeClr val="dk1"/>
                          </a:solidFill>
                          <a:latin typeface="Verdana" pitchFamily="34" charset="0"/>
                          <a:ea typeface="+mn-ea"/>
                          <a:cs typeface="+mn-cs"/>
                        </a:rPr>
                        <a:t>Sub-Activity 2.1</a:t>
                      </a:r>
                      <a:r>
                        <a:rPr lang="pt-PT" sz="1400" b="0" i="0" kern="1200" dirty="0" smtClean="0">
                          <a:solidFill>
                            <a:schemeClr val="dk1"/>
                          </a:solidFill>
                          <a:latin typeface="Verdana" pitchFamily="34" charset="0"/>
                          <a:ea typeface="+mn-ea"/>
                          <a:cs typeface="+mn-cs"/>
                        </a:rPr>
                        <a:t>:</a:t>
                      </a:r>
                      <a:r>
                        <a:rPr lang="pt-PT" sz="1400" b="0" i="0" kern="1200" baseline="0" dirty="0" smtClean="0">
                          <a:solidFill>
                            <a:schemeClr val="dk1"/>
                          </a:solidFill>
                          <a:latin typeface="Verdana" pitchFamily="34" charset="0"/>
                          <a:ea typeface="+mn-ea"/>
                          <a:cs typeface="+mn-cs"/>
                        </a:rPr>
                        <a:t> </a:t>
                      </a:r>
                      <a:r>
                        <a:rPr lang="pt-PT" sz="1400" b="1" kern="1200" dirty="0" smtClean="0">
                          <a:solidFill>
                            <a:schemeClr val="dk1"/>
                          </a:solidFill>
                          <a:latin typeface="Verdana" pitchFamily="34" charset="0"/>
                          <a:ea typeface="+mn-ea"/>
                          <a:cs typeface="+mn-cs"/>
                        </a:rPr>
                        <a:t>COSTA </a:t>
                      </a:r>
                      <a:r>
                        <a:rPr lang="pt-PT" sz="1400" b="1" kern="1200" dirty="0" err="1" smtClean="0">
                          <a:solidFill>
                            <a:schemeClr val="dk1"/>
                          </a:solidFill>
                          <a:latin typeface="Verdana" pitchFamily="34" charset="0"/>
                          <a:ea typeface="+mn-ea"/>
                          <a:cs typeface="+mn-cs"/>
                        </a:rPr>
                        <a:t>Stakeholders</a:t>
                      </a:r>
                      <a:endParaRPr lang="pt-PT" sz="1400" b="1" kern="1200" dirty="0" smtClean="0">
                        <a:solidFill>
                          <a:schemeClr val="dk1"/>
                        </a:solidFill>
                        <a:latin typeface="Verdana" pitchFamily="34" charset="0"/>
                        <a:ea typeface="+mn-ea"/>
                        <a:cs typeface="+mn-cs"/>
                      </a:endParaRPr>
                    </a:p>
                  </a:txBody>
                  <a:tcPr/>
                </a:tc>
              </a:tr>
              <a:tr h="370840">
                <a:tc>
                  <a:txBody>
                    <a:bodyPr/>
                    <a:lstStyle/>
                    <a:p>
                      <a:pPr lvl="2"/>
                      <a:r>
                        <a:rPr lang="en-GB" sz="1400" b="0" i="1" kern="1200" dirty="0" smtClean="0">
                          <a:solidFill>
                            <a:schemeClr val="dk1"/>
                          </a:solidFill>
                          <a:latin typeface="Verdana" pitchFamily="34" charset="0"/>
                          <a:ea typeface="+mn-ea"/>
                          <a:cs typeface="+mn-cs"/>
                        </a:rPr>
                        <a:t>Sub-Activity 2.2</a:t>
                      </a:r>
                      <a:r>
                        <a:rPr lang="pt-PT" sz="1400" b="0" i="0" kern="1200" dirty="0" smtClean="0">
                          <a:solidFill>
                            <a:schemeClr val="dk1"/>
                          </a:solidFill>
                          <a:latin typeface="Verdana" pitchFamily="34" charset="0"/>
                          <a:ea typeface="+mn-ea"/>
                          <a:cs typeface="+mn-cs"/>
                        </a:rPr>
                        <a:t>:</a:t>
                      </a:r>
                      <a:r>
                        <a:rPr lang="pt-PT" sz="1400" b="0" i="0" kern="1200" baseline="0" dirty="0" smtClean="0">
                          <a:solidFill>
                            <a:schemeClr val="dk1"/>
                          </a:solidFill>
                          <a:latin typeface="Verdana" pitchFamily="34" charset="0"/>
                          <a:ea typeface="+mn-ea"/>
                          <a:cs typeface="+mn-cs"/>
                        </a:rPr>
                        <a:t> </a:t>
                      </a:r>
                      <a:r>
                        <a:rPr lang="pt-PT" sz="1400" b="1" kern="1200" dirty="0" err="1" smtClean="0">
                          <a:solidFill>
                            <a:schemeClr val="dk1"/>
                          </a:solidFill>
                          <a:latin typeface="Verdana" pitchFamily="34" charset="0"/>
                          <a:ea typeface="+mn-ea"/>
                          <a:cs typeface="+mn-cs"/>
                        </a:rPr>
                        <a:t>Dissemination</a:t>
                      </a:r>
                      <a:endParaRPr lang="pt-PT" sz="1400" b="1" kern="1200" dirty="0" smtClean="0">
                        <a:solidFill>
                          <a:schemeClr val="dk1"/>
                        </a:solidFill>
                        <a:latin typeface="Verdana" pitchFamily="34" charset="0"/>
                        <a:ea typeface="+mn-ea"/>
                        <a:cs typeface="+mn-cs"/>
                      </a:endParaRPr>
                    </a:p>
                  </a:txBody>
                  <a:tcPr/>
                </a:tc>
              </a:tr>
            </a:tbl>
          </a:graphicData>
        </a:graphic>
      </p:graphicFrame>
      <p:graphicFrame>
        <p:nvGraphicFramePr>
          <p:cNvPr id="11" name="Marcador de Posição de Conteúdo 4"/>
          <p:cNvGraphicFramePr>
            <a:graphicFrameLocks/>
          </p:cNvGraphicFramePr>
          <p:nvPr/>
        </p:nvGraphicFramePr>
        <p:xfrm>
          <a:off x="772948" y="4733804"/>
          <a:ext cx="7560840" cy="919336"/>
        </p:xfrm>
        <a:graphic>
          <a:graphicData uri="http://schemas.openxmlformats.org/drawingml/2006/table">
            <a:tbl>
              <a:tblPr firstRow="1" bandRow="1">
                <a:tableStyleId>{5C22544A-7EE6-4342-B048-85BDC9FD1C3A}</a:tableStyleId>
              </a:tblPr>
              <a:tblGrid>
                <a:gridCol w="7560840"/>
              </a:tblGrid>
              <a:tr h="3600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kern="1200" dirty="0" smtClean="0">
                          <a:solidFill>
                            <a:schemeClr val="lt1"/>
                          </a:solidFill>
                          <a:latin typeface="Verdana" pitchFamily="34" charset="0"/>
                          <a:ea typeface="+mn-ea"/>
                          <a:cs typeface="+mn-cs"/>
                        </a:rPr>
                        <a:t>Activity 3 - Coordination &amp; Management</a:t>
                      </a:r>
                      <a:endParaRPr lang="pt-PT" sz="1400" b="1" kern="1200" dirty="0" smtClean="0">
                        <a:solidFill>
                          <a:schemeClr val="lt1"/>
                        </a:solidFill>
                        <a:latin typeface="Verdana" pitchFamily="34" charset="0"/>
                        <a:ea typeface="+mn-ea"/>
                        <a:cs typeface="+mn-cs"/>
                      </a:endParaRPr>
                    </a:p>
                  </a:txBody>
                  <a:tcPr>
                    <a:solidFill>
                      <a:srgbClr val="003E6F"/>
                    </a:solidFill>
                  </a:tcPr>
                </a:tc>
              </a:tr>
              <a:tr h="559296">
                <a:tc>
                  <a:txBody>
                    <a:bodyPr/>
                    <a:lstStyle/>
                    <a:p>
                      <a:pPr lvl="2" algn="just"/>
                      <a:r>
                        <a:rPr lang="en-GB" sz="1400" b="0" i="1" kern="1200" dirty="0" smtClean="0">
                          <a:solidFill>
                            <a:schemeClr val="tx1"/>
                          </a:solidFill>
                          <a:latin typeface="Verdana" pitchFamily="34" charset="0"/>
                          <a:ea typeface="+mn-ea"/>
                          <a:cs typeface="+mn-cs"/>
                        </a:rPr>
                        <a:t>Technical coordination and administrative management.</a:t>
                      </a:r>
                      <a:endParaRPr lang="pt-PT" sz="1400" b="0" i="1" kern="1200" dirty="0" smtClean="0">
                        <a:solidFill>
                          <a:schemeClr val="tx1"/>
                        </a:solidFill>
                        <a:latin typeface="Verdana" pitchFamily="34" charset="0"/>
                        <a:ea typeface="+mn-ea"/>
                        <a:cs typeface="+mn-cs"/>
                      </a:endParaRPr>
                    </a:p>
                  </a:txBody>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2.gif"/>
          <p:cNvPicPr>
            <a:picLocks noChangeAspect="1"/>
          </p:cNvPicPr>
          <p:nvPr/>
        </p:nvPicPr>
        <p:blipFill>
          <a:blip r:embed="rId2" cstate="print"/>
          <a:stretch>
            <a:fillRect/>
          </a:stretch>
        </p:blipFill>
        <p:spPr>
          <a:xfrm>
            <a:off x="0" y="0"/>
            <a:ext cx="9144000" cy="6858000"/>
          </a:xfrm>
          <a:prstGeom prst="rect">
            <a:avLst/>
          </a:prstGeom>
        </p:spPr>
      </p:pic>
      <p:sp>
        <p:nvSpPr>
          <p:cNvPr id="5" name="Rectangle 4"/>
          <p:cNvSpPr/>
          <p:nvPr/>
        </p:nvSpPr>
        <p:spPr>
          <a:xfrm>
            <a:off x="611560" y="5733256"/>
            <a:ext cx="3168352" cy="1061829"/>
          </a:xfrm>
          <a:prstGeom prst="rect">
            <a:avLst/>
          </a:prstGeom>
        </p:spPr>
        <p:txBody>
          <a:bodyPr wrap="square">
            <a:spAutoFit/>
          </a:bodyPr>
          <a:lstStyle/>
          <a:p>
            <a:pPr>
              <a:lnSpc>
                <a:spcPct val="150000"/>
              </a:lnSpc>
              <a:buClr>
                <a:srgbClr val="1F497D">
                  <a:lumMod val="75000"/>
                </a:srgbClr>
              </a:buClr>
            </a:pPr>
            <a:r>
              <a:rPr lang="en-US" b="1" dirty="0" smtClean="0">
                <a:solidFill>
                  <a:schemeClr val="bg1"/>
                </a:solidFill>
                <a:latin typeface="Verdana" pitchFamily="34" charset="0"/>
              </a:rPr>
              <a:t>“COSTA” </a:t>
            </a:r>
          </a:p>
          <a:p>
            <a:pPr>
              <a:lnSpc>
                <a:spcPct val="150000"/>
              </a:lnSpc>
              <a:buClr>
                <a:srgbClr val="1F497D">
                  <a:lumMod val="75000"/>
                </a:srgbClr>
              </a:buClr>
            </a:pPr>
            <a:r>
              <a:rPr lang="en-US" sz="1200" b="1" dirty="0" smtClean="0">
                <a:solidFill>
                  <a:schemeClr val="bg1"/>
                </a:solidFill>
                <a:latin typeface="Verdana" pitchFamily="34" charset="0"/>
              </a:rPr>
              <a:t>CO</a:t>
            </a:r>
            <a:r>
              <a:rPr lang="en-US" sz="1200" b="1" baseline="-25000" dirty="0" smtClean="0">
                <a:solidFill>
                  <a:schemeClr val="bg1"/>
                </a:solidFill>
                <a:latin typeface="Verdana" pitchFamily="34" charset="0"/>
              </a:rPr>
              <a:t>2</a:t>
            </a:r>
            <a:r>
              <a:rPr lang="en-US" sz="1200" b="1" dirty="0" smtClean="0">
                <a:solidFill>
                  <a:schemeClr val="bg1"/>
                </a:solidFill>
                <a:latin typeface="Verdana" pitchFamily="34" charset="0"/>
              </a:rPr>
              <a:t> &amp; Ship Transport emissions </a:t>
            </a:r>
          </a:p>
          <a:p>
            <a:pPr>
              <a:lnSpc>
                <a:spcPct val="150000"/>
              </a:lnSpc>
              <a:buClr>
                <a:srgbClr val="1F497D">
                  <a:lumMod val="75000"/>
                </a:srgbClr>
              </a:buClr>
            </a:pPr>
            <a:r>
              <a:rPr lang="en-US" sz="1200" b="1" dirty="0" smtClean="0">
                <a:solidFill>
                  <a:schemeClr val="bg1"/>
                </a:solidFill>
                <a:latin typeface="Verdana" pitchFamily="34" charset="0"/>
              </a:rPr>
              <a:t>Abatement through LNG</a:t>
            </a:r>
          </a:p>
        </p:txBody>
      </p:sp>
      <p:sp>
        <p:nvSpPr>
          <p:cNvPr id="6" name="Rectangle 5"/>
          <p:cNvSpPr/>
          <p:nvPr/>
        </p:nvSpPr>
        <p:spPr>
          <a:xfrm>
            <a:off x="5868144" y="6453336"/>
            <a:ext cx="2736304" cy="290464"/>
          </a:xfrm>
          <a:prstGeom prst="rect">
            <a:avLst/>
          </a:prstGeom>
        </p:spPr>
        <p:txBody>
          <a:bodyPr wrap="square">
            <a:spAutoFit/>
          </a:bodyPr>
          <a:lstStyle/>
          <a:p>
            <a:pPr algn="r">
              <a:lnSpc>
                <a:spcPct val="120000"/>
              </a:lnSpc>
              <a:spcBef>
                <a:spcPts val="1200"/>
              </a:spcBef>
              <a:buClr>
                <a:srgbClr val="1F497D">
                  <a:lumMod val="75000"/>
                </a:srgbClr>
              </a:buClr>
            </a:pPr>
            <a:r>
              <a:rPr lang="en-US" sz="1200" b="1" dirty="0" smtClean="0">
                <a:solidFill>
                  <a:schemeClr val="bg1"/>
                </a:solidFill>
                <a:latin typeface="Verdana" pitchFamily="34" charset="0"/>
              </a:rPr>
              <a:t>2011-EU-21007-S</a:t>
            </a:r>
          </a:p>
        </p:txBody>
      </p:sp>
      <p:sp>
        <p:nvSpPr>
          <p:cNvPr id="7" name="Título 1"/>
          <p:cNvSpPr txBox="1">
            <a:spLocks/>
          </p:cNvSpPr>
          <p:nvPr/>
        </p:nvSpPr>
        <p:spPr>
          <a:xfrm>
            <a:off x="457200" y="188640"/>
            <a:ext cx="8229600" cy="1143000"/>
          </a:xfrm>
          <a:prstGeom prst="rect">
            <a:avLst/>
          </a:prstGeom>
        </p:spPr>
        <p:txBody>
          <a:bodyPr vert="horz" lIns="91440" tIns="45720" rIns="91440" bIns="45720" rtlCol="0" anchor="ctr">
            <a:norm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en-US" sz="2500" b="1" i="0" u="none" strike="noStrike" kern="1200" cap="none" spc="0" normalizeH="0" baseline="0" noProof="0" dirty="0" smtClean="0">
                <a:ln>
                  <a:noFill/>
                </a:ln>
                <a:solidFill>
                  <a:srgbClr val="003E6F"/>
                </a:solidFill>
                <a:effectLst/>
                <a:uLnTx/>
                <a:uFillTx/>
                <a:latin typeface="Verdana" pitchFamily="34" charset="0"/>
                <a:ea typeface="+mj-ea"/>
                <a:cs typeface="+mj-cs"/>
              </a:rPr>
              <a:t>For Portugal</a:t>
            </a:r>
            <a:r>
              <a:rPr kumimoji="0" lang="en-US" sz="2500" b="1" i="0" u="none" strike="noStrike" kern="1200" cap="none" spc="0" normalizeH="0" noProof="0" dirty="0" smtClean="0">
                <a:ln>
                  <a:noFill/>
                </a:ln>
                <a:solidFill>
                  <a:srgbClr val="003E6F"/>
                </a:solidFill>
                <a:effectLst/>
                <a:uLnTx/>
                <a:uFillTx/>
                <a:latin typeface="Verdana" pitchFamily="34" charset="0"/>
                <a:ea typeface="+mj-ea"/>
                <a:cs typeface="+mj-cs"/>
              </a:rPr>
              <a:t> “COSTA” is a win-win project</a:t>
            </a:r>
            <a:endParaRPr kumimoji="0" lang="pt-PT" sz="2000" b="0" i="1" u="none" strike="noStrike" kern="1200" cap="none" spc="0" normalizeH="0" baseline="0" noProof="0" dirty="0">
              <a:ln>
                <a:noFill/>
              </a:ln>
              <a:solidFill>
                <a:srgbClr val="003E6F"/>
              </a:solidFill>
              <a:effectLst/>
              <a:uLnTx/>
              <a:uFillTx/>
              <a:latin typeface="Verdana" pitchFamily="34" charset="0"/>
              <a:ea typeface="+mj-ea"/>
              <a:cs typeface="+mj-cs"/>
            </a:endParaRPr>
          </a:p>
        </p:txBody>
      </p:sp>
      <p:sp>
        <p:nvSpPr>
          <p:cNvPr id="3" name="Marcador de Posição de Conteúdo 2"/>
          <p:cNvSpPr>
            <a:spLocks noGrp="1"/>
          </p:cNvSpPr>
          <p:nvPr>
            <p:ph idx="1"/>
          </p:nvPr>
        </p:nvSpPr>
        <p:spPr>
          <a:xfrm>
            <a:off x="374848" y="1340768"/>
            <a:ext cx="8229600" cy="4525963"/>
          </a:xfrm>
        </p:spPr>
        <p:txBody>
          <a:bodyPr>
            <a:normAutofit/>
          </a:bodyPr>
          <a:lstStyle/>
          <a:p>
            <a:pPr marL="360000" indent="-360000" algn="just">
              <a:lnSpc>
                <a:spcPts val="2200"/>
              </a:lnSpc>
              <a:spcBef>
                <a:spcPts val="1800"/>
              </a:spcBef>
              <a:buClr>
                <a:srgbClr val="EB4C6A"/>
              </a:buClr>
              <a:buFont typeface="Verdana" pitchFamily="34" charset="0"/>
              <a:buChar char="●"/>
            </a:pPr>
            <a:r>
              <a:rPr lang="en-US" sz="1600" dirty="0" smtClean="0">
                <a:solidFill>
                  <a:srgbClr val="003E6F"/>
                </a:solidFill>
                <a:latin typeface="Verdana" pitchFamily="34" charset="0"/>
              </a:rPr>
              <a:t>On one hand, conscious of the environmental and energy efficiency requirements, particularly in the maritime transport sector, COSTA has a strong strategic nature, both at European and national levels, by reinforcing the integration of Madeira and Azores within the space of European Union and, not less important, by demonstrating the enormous advantage of the position of those two North Atlantic territories within the supply chain of LNG as marine fuel.</a:t>
            </a:r>
            <a:endParaRPr lang="pt-PT" sz="1600" dirty="0" smtClean="0">
              <a:solidFill>
                <a:srgbClr val="003E6F"/>
              </a:solidFill>
              <a:latin typeface="Verdana" pitchFamily="34" charset="0"/>
            </a:endParaRPr>
          </a:p>
          <a:p>
            <a:pPr marL="360000" indent="-360000" algn="just">
              <a:lnSpc>
                <a:spcPts val="2200"/>
              </a:lnSpc>
              <a:spcBef>
                <a:spcPts val="1800"/>
              </a:spcBef>
              <a:buClr>
                <a:srgbClr val="EB4C6A"/>
              </a:buClr>
              <a:buFont typeface="Verdana" pitchFamily="34" charset="0"/>
              <a:buChar char="●"/>
            </a:pPr>
            <a:r>
              <a:rPr lang="en-US" sz="1600" dirty="0" smtClean="0">
                <a:solidFill>
                  <a:srgbClr val="003E6F"/>
                </a:solidFill>
                <a:latin typeface="Verdana" pitchFamily="34" charset="0"/>
              </a:rPr>
              <a:t>On the other hand, Madeira and Azores may obtain significant economic benefits from their recognition as environmentally sustainable touristic areas and also from the increase of the traffic of regular lines of LNG-powered vessels, such as ferries and cruise segment and simultaneously their population and tourists may directly benefit from the reduction of the emission of greenhouse gases.</a:t>
            </a:r>
            <a:endParaRPr lang="pt-PT" sz="1600" dirty="0" smtClean="0">
              <a:solidFill>
                <a:srgbClr val="003E6F"/>
              </a:solidFill>
              <a:latin typeface="Verdana"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back.gif"/>
          <p:cNvPicPr>
            <a:picLocks noChangeAspect="1"/>
          </p:cNvPicPr>
          <p:nvPr/>
        </p:nvPicPr>
        <p:blipFill>
          <a:blip r:embed="rId3" cstate="print"/>
          <a:stretch>
            <a:fillRect/>
          </a:stretch>
        </p:blipFill>
        <p:spPr>
          <a:xfrm>
            <a:off x="0" y="0"/>
            <a:ext cx="9144000" cy="6858000"/>
          </a:xfrm>
          <a:prstGeom prst="rect">
            <a:avLst/>
          </a:prstGeom>
        </p:spPr>
      </p:pic>
      <p:sp>
        <p:nvSpPr>
          <p:cNvPr id="4" name="Title Placeholder 1"/>
          <p:cNvSpPr txBox="1">
            <a:spLocks/>
          </p:cNvSpPr>
          <p:nvPr/>
        </p:nvSpPr>
        <p:spPr>
          <a:xfrm>
            <a:off x="76200" y="304800"/>
            <a:ext cx="8991600" cy="502042"/>
          </a:xfrm>
          <a:prstGeom prst="rect">
            <a:avLst/>
          </a:prstGeom>
        </p:spPr>
        <p:txBody>
          <a:bodyPr vert="horz" lIns="91440" tIns="45720" rIns="91440" bIns="45720" rtlCol="0" anchor="ctr">
            <a:noAutofit/>
          </a:bodyPr>
          <a:lstStyle>
            <a:lvl1pPr algn="l" defTabSz="914400" rtl="0" eaLnBrk="1" latinLnBrk="0" hangingPunct="1">
              <a:spcBef>
                <a:spcPct val="0"/>
              </a:spcBef>
              <a:buNone/>
              <a:defRPr lang="en-US" sz="1200" b="1" i="0" u="none" strike="noStrike" kern="1200" baseline="0" smtClean="0">
                <a:solidFill>
                  <a:schemeClr val="tx1"/>
                </a:solidFill>
                <a:latin typeface="+mj-lt"/>
                <a:ea typeface="+mj-ea"/>
                <a:cs typeface="Proxy 7" pitchFamily="2" charset="0"/>
              </a:defRPr>
            </a:lvl1pPr>
          </a:lstStyle>
          <a:p>
            <a:r>
              <a:rPr sz="1600" b="0" dirty="0">
                <a:solidFill>
                  <a:prstClr val="black"/>
                </a:solidFill>
              </a:rPr>
              <a:t>   </a:t>
            </a:r>
            <a:endParaRPr sz="1800" dirty="0">
              <a:solidFill>
                <a:prstClr val="black"/>
              </a:solidFill>
            </a:endParaRPr>
          </a:p>
        </p:txBody>
      </p:sp>
      <p:sp>
        <p:nvSpPr>
          <p:cNvPr id="5" name="Text Placeholder 2"/>
          <p:cNvSpPr txBox="1">
            <a:spLocks/>
          </p:cNvSpPr>
          <p:nvPr/>
        </p:nvSpPr>
        <p:spPr>
          <a:xfrm>
            <a:off x="4079632" y="3124203"/>
            <a:ext cx="4988169" cy="3200401"/>
          </a:xfrm>
          <a:prstGeom prst="rect">
            <a:avLst/>
          </a:prstGeom>
        </p:spPr>
        <p:txBody>
          <a:bodyPr vert="horz" lIns="91440" tIns="45720" rIns="91440" bIns="45720" rtlCol="0">
            <a:normAutofit/>
          </a:bodyPr>
          <a:lstStyle>
            <a:lvl1pPr marL="0" indent="0" algn="ctr" defTabSz="914400" rtl="0" eaLnBrk="1" latinLnBrk="0" hangingPunct="1">
              <a:spcBef>
                <a:spcPct val="20000"/>
              </a:spcBef>
              <a:buClr>
                <a:schemeClr val="tx2">
                  <a:lumMod val="75000"/>
                </a:schemeClr>
              </a:buClr>
              <a:buFont typeface="Arial" pitchFamily="34" charset="0"/>
              <a:buNone/>
              <a:defRPr sz="14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tx2">
                  <a:lumMod val="75000"/>
                </a:schemeClr>
              </a:buClr>
              <a:buSzPct val="85000"/>
              <a:buFont typeface="Arial" pitchFamily="34" charset="0"/>
              <a:buNone/>
              <a:defRPr sz="1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tx2">
                  <a:lumMod val="75000"/>
                </a:schemeClr>
              </a:buClr>
              <a:buSzPct val="70000"/>
              <a:buFont typeface="Arial" pitchFamily="34" charset="0"/>
              <a:buNone/>
              <a:defRPr sz="11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05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05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l">
              <a:buClr>
                <a:srgbClr val="1F497D">
                  <a:lumMod val="75000"/>
                </a:srgbClr>
              </a:buClr>
              <a:buFont typeface="Arial" pitchFamily="34" charset="0"/>
              <a:buChar char="•"/>
            </a:pPr>
            <a:endParaRPr lang="it-IT" dirty="0" smtClean="0">
              <a:solidFill>
                <a:prstClr val="black">
                  <a:tint val="75000"/>
                </a:prstClr>
              </a:solidFill>
            </a:endParaRPr>
          </a:p>
        </p:txBody>
      </p:sp>
      <p:sp>
        <p:nvSpPr>
          <p:cNvPr id="7" name="Text Placeholder 2"/>
          <p:cNvSpPr txBox="1">
            <a:spLocks/>
          </p:cNvSpPr>
          <p:nvPr/>
        </p:nvSpPr>
        <p:spPr>
          <a:xfrm>
            <a:off x="395536" y="1683484"/>
            <a:ext cx="8136904" cy="2825636"/>
          </a:xfrm>
          <a:prstGeom prst="rect">
            <a:avLst/>
          </a:prstGeom>
          <a:noFill/>
          <a:ln>
            <a:noFill/>
          </a:ln>
        </p:spPr>
        <p:txBody>
          <a:bodyPr vert="horz" lIns="91440" tIns="45720" rIns="91440" bIns="45720" rtlCol="0">
            <a:normAutofit fontScale="25000" lnSpcReduction="20000"/>
          </a:bodyPr>
          <a:lstStyle>
            <a:lvl1pPr marL="0" indent="0" algn="ctr" defTabSz="914400" rtl="0" eaLnBrk="1" latinLnBrk="0" hangingPunct="1">
              <a:spcBef>
                <a:spcPct val="20000"/>
              </a:spcBef>
              <a:buClr>
                <a:schemeClr val="tx2">
                  <a:lumMod val="75000"/>
                </a:schemeClr>
              </a:buClr>
              <a:buFont typeface="Arial" pitchFamily="34" charset="0"/>
              <a:buNone/>
              <a:defRPr sz="14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tx2">
                  <a:lumMod val="75000"/>
                </a:schemeClr>
              </a:buClr>
              <a:buSzPct val="85000"/>
              <a:buFont typeface="Arial" pitchFamily="34" charset="0"/>
              <a:buNone/>
              <a:defRPr sz="1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tx2">
                  <a:lumMod val="75000"/>
                </a:schemeClr>
              </a:buClr>
              <a:buSzPct val="70000"/>
              <a:buFont typeface="Arial" pitchFamily="34" charset="0"/>
              <a:buNone/>
              <a:defRPr sz="11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105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05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lnSpc>
                <a:spcPct val="120000"/>
              </a:lnSpc>
              <a:spcBef>
                <a:spcPts val="1200"/>
              </a:spcBef>
              <a:buClr>
                <a:srgbClr val="1F497D">
                  <a:lumMod val="75000"/>
                </a:srgbClr>
              </a:buClr>
            </a:pPr>
            <a:r>
              <a:rPr lang="en-US" sz="16000" b="1" dirty="0" smtClean="0">
                <a:solidFill>
                  <a:srgbClr val="003E6F"/>
                </a:solidFill>
                <a:latin typeface="Verdana" pitchFamily="34" charset="0"/>
              </a:rPr>
              <a:t>“COSTA”</a:t>
            </a:r>
            <a:r>
              <a:rPr lang="en-US" sz="20000" b="1" dirty="0" smtClean="0">
                <a:solidFill>
                  <a:srgbClr val="003E6F"/>
                </a:solidFill>
                <a:latin typeface="Verdana" pitchFamily="34" charset="0"/>
              </a:rPr>
              <a:t> </a:t>
            </a:r>
          </a:p>
          <a:p>
            <a:pPr algn="l">
              <a:lnSpc>
                <a:spcPct val="120000"/>
              </a:lnSpc>
              <a:spcBef>
                <a:spcPts val="1200"/>
              </a:spcBef>
              <a:buClr>
                <a:srgbClr val="1F497D">
                  <a:lumMod val="75000"/>
                </a:srgbClr>
              </a:buClr>
            </a:pPr>
            <a:r>
              <a:rPr lang="en-US" sz="8000" b="1" dirty="0" smtClean="0">
                <a:solidFill>
                  <a:srgbClr val="EB4C6A"/>
                </a:solidFill>
                <a:latin typeface="Verdana" pitchFamily="34" charset="0"/>
              </a:rPr>
              <a:t>CO</a:t>
            </a:r>
            <a:r>
              <a:rPr lang="en-US" sz="8000" b="1" baseline="-25000" dirty="0" smtClean="0">
                <a:solidFill>
                  <a:srgbClr val="003E6F"/>
                </a:solidFill>
                <a:latin typeface="Verdana" pitchFamily="34" charset="0"/>
              </a:rPr>
              <a:t>2</a:t>
            </a:r>
            <a:r>
              <a:rPr lang="en-US" sz="8000" b="1" dirty="0" smtClean="0">
                <a:solidFill>
                  <a:srgbClr val="003E6F"/>
                </a:solidFill>
                <a:latin typeface="Verdana" pitchFamily="34" charset="0"/>
              </a:rPr>
              <a:t> &amp; </a:t>
            </a:r>
            <a:r>
              <a:rPr lang="en-US" sz="8000" b="1" dirty="0" smtClean="0">
                <a:solidFill>
                  <a:srgbClr val="EB4C6A"/>
                </a:solidFill>
                <a:latin typeface="Verdana" pitchFamily="34" charset="0"/>
              </a:rPr>
              <a:t>S</a:t>
            </a:r>
            <a:r>
              <a:rPr lang="en-US" sz="8000" b="1" dirty="0" smtClean="0">
                <a:solidFill>
                  <a:srgbClr val="003E6F"/>
                </a:solidFill>
                <a:latin typeface="Verdana" pitchFamily="34" charset="0"/>
              </a:rPr>
              <a:t>hip</a:t>
            </a:r>
            <a:r>
              <a:rPr lang="en-US" sz="8000" b="1" dirty="0" smtClean="0">
                <a:solidFill>
                  <a:srgbClr val="002060"/>
                </a:solidFill>
                <a:latin typeface="Verdana" pitchFamily="34" charset="0"/>
              </a:rPr>
              <a:t> </a:t>
            </a:r>
            <a:r>
              <a:rPr lang="en-US" sz="8000" b="1" dirty="0" smtClean="0">
                <a:solidFill>
                  <a:srgbClr val="EB4C6A"/>
                </a:solidFill>
                <a:latin typeface="Verdana" pitchFamily="34" charset="0"/>
              </a:rPr>
              <a:t>T</a:t>
            </a:r>
            <a:r>
              <a:rPr lang="en-US" sz="8000" b="1" dirty="0" smtClean="0">
                <a:solidFill>
                  <a:srgbClr val="003E6F"/>
                </a:solidFill>
                <a:latin typeface="Verdana" pitchFamily="34" charset="0"/>
              </a:rPr>
              <a:t>ransport emissions </a:t>
            </a:r>
          </a:p>
          <a:p>
            <a:pPr algn="l">
              <a:lnSpc>
                <a:spcPct val="120000"/>
              </a:lnSpc>
              <a:spcBef>
                <a:spcPts val="1200"/>
              </a:spcBef>
              <a:buClr>
                <a:srgbClr val="1F497D">
                  <a:lumMod val="75000"/>
                </a:srgbClr>
              </a:buClr>
            </a:pPr>
            <a:r>
              <a:rPr lang="en-US" sz="8000" b="1" dirty="0" smtClean="0">
                <a:solidFill>
                  <a:srgbClr val="EB4C6A"/>
                </a:solidFill>
                <a:latin typeface="Verdana" pitchFamily="34" charset="0"/>
              </a:rPr>
              <a:t>A</a:t>
            </a:r>
            <a:r>
              <a:rPr lang="en-US" sz="8000" b="1" dirty="0" smtClean="0">
                <a:solidFill>
                  <a:srgbClr val="003E6F"/>
                </a:solidFill>
                <a:latin typeface="Verdana" pitchFamily="34" charset="0"/>
              </a:rPr>
              <a:t>batement through LNG</a:t>
            </a:r>
            <a:endParaRPr lang="en-US" sz="10000" b="1" dirty="0" smtClean="0">
              <a:solidFill>
                <a:srgbClr val="002060"/>
              </a:solidFill>
              <a:latin typeface="Verdana" pitchFamily="34" charset="0"/>
            </a:endParaRPr>
          </a:p>
          <a:p>
            <a:pPr algn="l">
              <a:lnSpc>
                <a:spcPct val="120000"/>
              </a:lnSpc>
              <a:spcBef>
                <a:spcPts val="1200"/>
              </a:spcBef>
              <a:buClr>
                <a:srgbClr val="1F497D">
                  <a:lumMod val="75000"/>
                </a:srgbClr>
              </a:buClr>
            </a:pPr>
            <a:endParaRPr lang="en-US" sz="8000" b="1" dirty="0" smtClean="0">
              <a:solidFill>
                <a:srgbClr val="003E6F"/>
              </a:solidFill>
              <a:latin typeface="Verdana" pitchFamily="34" charset="0"/>
            </a:endParaRPr>
          </a:p>
          <a:p>
            <a:pPr algn="l">
              <a:lnSpc>
                <a:spcPct val="120000"/>
              </a:lnSpc>
              <a:spcBef>
                <a:spcPts val="1200"/>
              </a:spcBef>
              <a:buClr>
                <a:srgbClr val="1F497D">
                  <a:lumMod val="75000"/>
                </a:srgbClr>
              </a:buClr>
            </a:pPr>
            <a:r>
              <a:rPr lang="en-US" sz="8000" b="1" dirty="0" smtClean="0">
                <a:solidFill>
                  <a:srgbClr val="003E6F"/>
                </a:solidFill>
                <a:latin typeface="Verdana" pitchFamily="34" charset="0"/>
              </a:rPr>
              <a:t>2011-EU-21007-S</a:t>
            </a:r>
          </a:p>
          <a:p>
            <a:pPr algn="l">
              <a:lnSpc>
                <a:spcPct val="120000"/>
              </a:lnSpc>
              <a:spcBef>
                <a:spcPts val="1200"/>
              </a:spcBef>
              <a:buClr>
                <a:srgbClr val="1F497D">
                  <a:lumMod val="75000"/>
                </a:srgbClr>
              </a:buClr>
            </a:pPr>
            <a:endParaRPr lang="en-US" sz="800" b="1" dirty="0" smtClean="0">
              <a:solidFill>
                <a:prstClr val="black">
                  <a:tint val="75000"/>
                </a:prstClr>
              </a:solidFill>
            </a:endParaRPr>
          </a:p>
          <a:p>
            <a:pPr algn="l">
              <a:lnSpc>
                <a:spcPct val="120000"/>
              </a:lnSpc>
              <a:spcBef>
                <a:spcPts val="1200"/>
              </a:spcBef>
              <a:buClr>
                <a:srgbClr val="1F497D">
                  <a:lumMod val="75000"/>
                </a:srgbClr>
              </a:buClr>
            </a:pPr>
            <a:endParaRPr lang="it-IT" sz="5500" b="1" dirty="0" smtClean="0">
              <a:solidFill>
                <a:srgbClr val="1F497D"/>
              </a:solidFill>
            </a:endParaRPr>
          </a:p>
        </p:txBody>
      </p:sp>
      <p:cxnSp>
        <p:nvCxnSpPr>
          <p:cNvPr id="16" name="Straight Connector 15"/>
          <p:cNvCxnSpPr/>
          <p:nvPr/>
        </p:nvCxnSpPr>
        <p:spPr>
          <a:xfrm>
            <a:off x="76200" y="6400800"/>
            <a:ext cx="89916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31745" name="Rectangle 1"/>
          <p:cNvSpPr>
            <a:spLocks noChangeArrowheads="1"/>
          </p:cNvSpPr>
          <p:nvPr/>
        </p:nvSpPr>
        <p:spPr bwMode="auto">
          <a:xfrm>
            <a:off x="4855732" y="6202759"/>
            <a:ext cx="4237057"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algn="r" fontAlgn="base">
              <a:spcBef>
                <a:spcPct val="0"/>
              </a:spcBef>
              <a:spcAft>
                <a:spcPct val="0"/>
              </a:spcAft>
            </a:pPr>
            <a:r>
              <a:rPr lang="en-US" sz="1400" i="1" dirty="0" smtClean="0">
                <a:solidFill>
                  <a:prstClr val="white"/>
                </a:solidFill>
                <a:latin typeface="Verdana" pitchFamily="34" charset="0"/>
                <a:ea typeface="Times New Roman" pitchFamily="18" charset="0"/>
                <a:cs typeface="Helv"/>
              </a:rPr>
              <a:t>Clustering meeting of the TEN-T </a:t>
            </a:r>
            <a:r>
              <a:rPr lang="en-US" sz="1400" i="1" dirty="0" err="1" smtClean="0">
                <a:solidFill>
                  <a:prstClr val="white"/>
                </a:solidFill>
                <a:latin typeface="Verdana" pitchFamily="34" charset="0"/>
                <a:ea typeface="Times New Roman" pitchFamily="18" charset="0"/>
                <a:cs typeface="Helv"/>
              </a:rPr>
              <a:t>MoS</a:t>
            </a:r>
            <a:r>
              <a:rPr lang="en-US" sz="1400" i="1" dirty="0" smtClean="0">
                <a:solidFill>
                  <a:prstClr val="white"/>
                </a:solidFill>
                <a:latin typeface="Verdana" pitchFamily="34" charset="0"/>
                <a:ea typeface="Times New Roman" pitchFamily="18" charset="0"/>
                <a:cs typeface="Helv"/>
              </a:rPr>
              <a:t> project</a:t>
            </a:r>
            <a:endParaRPr lang="pt-PT" sz="1400" i="1" dirty="0" smtClean="0">
              <a:solidFill>
                <a:prstClr val="white"/>
              </a:solidFill>
              <a:latin typeface="Verdana" pitchFamily="34" charset="0"/>
            </a:endParaRPr>
          </a:p>
          <a:p>
            <a:pPr algn="r" eaLnBrk="0" fontAlgn="base" hangingPunct="0">
              <a:spcBef>
                <a:spcPct val="0"/>
              </a:spcBef>
              <a:spcAft>
                <a:spcPct val="0"/>
              </a:spcAft>
            </a:pPr>
            <a:r>
              <a:rPr lang="en-US" sz="1400" i="1" dirty="0" smtClean="0">
                <a:solidFill>
                  <a:prstClr val="white"/>
                </a:solidFill>
                <a:latin typeface="Verdana" pitchFamily="34" charset="0"/>
                <a:ea typeface="Times New Roman" pitchFamily="18" charset="0"/>
                <a:cs typeface="Myriad Pro"/>
              </a:rPr>
              <a:t>23 May 2012</a:t>
            </a:r>
            <a:r>
              <a:rPr lang="pt-PT" sz="1400" i="1" dirty="0" smtClean="0">
                <a:solidFill>
                  <a:prstClr val="white"/>
                </a:solidFill>
                <a:latin typeface="Verdana" pitchFamily="34" charset="0"/>
              </a:rPr>
              <a:t> | </a:t>
            </a:r>
            <a:r>
              <a:rPr lang="en-US" sz="1400" i="1" dirty="0" smtClean="0">
                <a:solidFill>
                  <a:prstClr val="white"/>
                </a:solidFill>
                <a:latin typeface="Verdana" pitchFamily="34" charset="0"/>
                <a:ea typeface="Times New Roman" pitchFamily="18" charset="0"/>
                <a:cs typeface="Myriad Pro"/>
              </a:rPr>
              <a:t>Gothenburg, Sweden</a:t>
            </a:r>
            <a:endParaRPr lang="en-US" sz="1400" i="1" dirty="0" smtClean="0">
              <a:solidFill>
                <a:prstClr val="white"/>
              </a:solidFill>
              <a:latin typeface="Verdana" pitchFamily="34" charset="0"/>
            </a:endParaRPr>
          </a:p>
        </p:txBody>
      </p:sp>
      <p:sp>
        <p:nvSpPr>
          <p:cNvPr id="9" name="Rectângulo 8"/>
          <p:cNvSpPr/>
          <p:nvPr/>
        </p:nvSpPr>
        <p:spPr>
          <a:xfrm>
            <a:off x="4562448" y="4472696"/>
            <a:ext cx="3164648" cy="769441"/>
          </a:xfrm>
          <a:prstGeom prst="rect">
            <a:avLst/>
          </a:prstGeom>
        </p:spPr>
        <p:txBody>
          <a:bodyPr wrap="none">
            <a:spAutoFit/>
          </a:bodyPr>
          <a:lstStyle/>
          <a:p>
            <a:pPr algn="ctr">
              <a:buNone/>
            </a:pPr>
            <a:r>
              <a:rPr lang="pt-PT" sz="4400" i="1" dirty="0" err="1" smtClean="0">
                <a:solidFill>
                  <a:srgbClr val="EB4C6A"/>
                </a:solidFill>
                <a:latin typeface="Verdana" pitchFamily="34" charset="0"/>
              </a:rPr>
              <a:t>Thank</a:t>
            </a:r>
            <a:r>
              <a:rPr lang="pt-PT" sz="4400" i="1" dirty="0" smtClean="0">
                <a:solidFill>
                  <a:srgbClr val="EB4C6A"/>
                </a:solidFill>
                <a:latin typeface="Verdana" pitchFamily="34" charset="0"/>
              </a:rPr>
              <a:t> </a:t>
            </a:r>
            <a:r>
              <a:rPr lang="pt-PT" sz="4400" i="1" dirty="0" err="1" smtClean="0">
                <a:solidFill>
                  <a:srgbClr val="EB4C6A"/>
                </a:solidFill>
                <a:latin typeface="Verdana" pitchFamily="34" charset="0"/>
              </a:rPr>
              <a:t>You</a:t>
            </a:r>
            <a:endParaRPr lang="pt-PT" sz="4400" i="1" dirty="0" smtClean="0">
              <a:solidFill>
                <a:srgbClr val="EB4C6A"/>
              </a:solidFill>
              <a:latin typeface="Verdana" pitchFamily="34" charset="0"/>
            </a:endParaRPr>
          </a:p>
        </p:txBody>
      </p:sp>
    </p:spTree>
    <p:extLst>
      <p:ext uri="{BB962C8B-B14F-4D97-AF65-F5344CB8AC3E}">
        <p14:creationId xmlns:p14="http://schemas.microsoft.com/office/powerpoint/2010/main" xmlns="" val="168318354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2.gif"/>
          <p:cNvPicPr>
            <a:picLocks noChangeAspect="1"/>
          </p:cNvPicPr>
          <p:nvPr/>
        </p:nvPicPr>
        <p:blipFill>
          <a:blip r:embed="rId2" cstate="print"/>
          <a:stretch>
            <a:fillRect/>
          </a:stretch>
        </p:blipFill>
        <p:spPr>
          <a:xfrm>
            <a:off x="0" y="0"/>
            <a:ext cx="9144000" cy="6858000"/>
          </a:xfrm>
          <a:prstGeom prst="rect">
            <a:avLst/>
          </a:prstGeom>
        </p:spPr>
      </p:pic>
      <p:sp>
        <p:nvSpPr>
          <p:cNvPr id="5" name="Rectangle 4"/>
          <p:cNvSpPr/>
          <p:nvPr/>
        </p:nvSpPr>
        <p:spPr>
          <a:xfrm>
            <a:off x="611560" y="5733256"/>
            <a:ext cx="3168352" cy="1061829"/>
          </a:xfrm>
          <a:prstGeom prst="rect">
            <a:avLst/>
          </a:prstGeom>
        </p:spPr>
        <p:txBody>
          <a:bodyPr wrap="square">
            <a:spAutoFit/>
          </a:bodyPr>
          <a:lstStyle/>
          <a:p>
            <a:pPr>
              <a:lnSpc>
                <a:spcPct val="150000"/>
              </a:lnSpc>
              <a:buClr>
                <a:srgbClr val="1F497D">
                  <a:lumMod val="75000"/>
                </a:srgbClr>
              </a:buClr>
            </a:pPr>
            <a:r>
              <a:rPr lang="en-US" b="1" dirty="0" smtClean="0">
                <a:solidFill>
                  <a:schemeClr val="bg1"/>
                </a:solidFill>
                <a:latin typeface="Verdana" pitchFamily="34" charset="0"/>
              </a:rPr>
              <a:t>“COSTA” </a:t>
            </a:r>
          </a:p>
          <a:p>
            <a:pPr>
              <a:lnSpc>
                <a:spcPct val="150000"/>
              </a:lnSpc>
              <a:buClr>
                <a:srgbClr val="1F497D">
                  <a:lumMod val="75000"/>
                </a:srgbClr>
              </a:buClr>
            </a:pPr>
            <a:r>
              <a:rPr lang="en-US" sz="1200" b="1" dirty="0" smtClean="0">
                <a:solidFill>
                  <a:schemeClr val="bg1"/>
                </a:solidFill>
                <a:latin typeface="Verdana" pitchFamily="34" charset="0"/>
              </a:rPr>
              <a:t>CO</a:t>
            </a:r>
            <a:r>
              <a:rPr lang="en-US" sz="1200" b="1" baseline="-25000" dirty="0" smtClean="0">
                <a:solidFill>
                  <a:schemeClr val="bg1"/>
                </a:solidFill>
                <a:latin typeface="Verdana" pitchFamily="34" charset="0"/>
              </a:rPr>
              <a:t>2</a:t>
            </a:r>
            <a:r>
              <a:rPr lang="en-US" sz="1200" b="1" dirty="0" smtClean="0">
                <a:solidFill>
                  <a:schemeClr val="bg1"/>
                </a:solidFill>
                <a:latin typeface="Verdana" pitchFamily="34" charset="0"/>
              </a:rPr>
              <a:t> &amp; Ship Transport emissions </a:t>
            </a:r>
          </a:p>
          <a:p>
            <a:pPr>
              <a:lnSpc>
                <a:spcPct val="150000"/>
              </a:lnSpc>
              <a:buClr>
                <a:srgbClr val="1F497D">
                  <a:lumMod val="75000"/>
                </a:srgbClr>
              </a:buClr>
            </a:pPr>
            <a:r>
              <a:rPr lang="en-US" sz="1200" b="1" dirty="0" smtClean="0">
                <a:solidFill>
                  <a:schemeClr val="bg1"/>
                </a:solidFill>
                <a:latin typeface="Verdana" pitchFamily="34" charset="0"/>
              </a:rPr>
              <a:t>Abatement through LNG</a:t>
            </a:r>
          </a:p>
        </p:txBody>
      </p:sp>
      <p:sp>
        <p:nvSpPr>
          <p:cNvPr id="7" name="Rectangle 6"/>
          <p:cNvSpPr/>
          <p:nvPr/>
        </p:nvSpPr>
        <p:spPr>
          <a:xfrm>
            <a:off x="5868144" y="6453336"/>
            <a:ext cx="2736304" cy="290464"/>
          </a:xfrm>
          <a:prstGeom prst="rect">
            <a:avLst/>
          </a:prstGeom>
        </p:spPr>
        <p:txBody>
          <a:bodyPr wrap="square">
            <a:spAutoFit/>
          </a:bodyPr>
          <a:lstStyle/>
          <a:p>
            <a:pPr algn="r">
              <a:lnSpc>
                <a:spcPct val="120000"/>
              </a:lnSpc>
              <a:spcBef>
                <a:spcPts val="1200"/>
              </a:spcBef>
              <a:buClr>
                <a:srgbClr val="1F497D">
                  <a:lumMod val="75000"/>
                </a:srgbClr>
              </a:buClr>
            </a:pPr>
            <a:r>
              <a:rPr lang="en-US" sz="1200" b="1" dirty="0" smtClean="0">
                <a:solidFill>
                  <a:schemeClr val="bg1"/>
                </a:solidFill>
                <a:latin typeface="Verdana" pitchFamily="34" charset="0"/>
              </a:rPr>
              <a:t>2011-EU-21007-S</a:t>
            </a:r>
          </a:p>
        </p:txBody>
      </p:sp>
      <p:sp>
        <p:nvSpPr>
          <p:cNvPr id="9" name="Rectangle 8"/>
          <p:cNvSpPr/>
          <p:nvPr/>
        </p:nvSpPr>
        <p:spPr>
          <a:xfrm>
            <a:off x="467544" y="332656"/>
            <a:ext cx="6552728" cy="1246495"/>
          </a:xfrm>
          <a:prstGeom prst="rect">
            <a:avLst/>
          </a:prstGeom>
        </p:spPr>
        <p:txBody>
          <a:bodyPr wrap="square">
            <a:spAutoFit/>
          </a:bodyPr>
          <a:lstStyle/>
          <a:p>
            <a:pPr>
              <a:lnSpc>
                <a:spcPct val="150000"/>
              </a:lnSpc>
              <a:buClr>
                <a:srgbClr val="1F497D">
                  <a:lumMod val="75000"/>
                </a:srgbClr>
              </a:buClr>
            </a:pPr>
            <a:r>
              <a:rPr lang="en-US" sz="2500" b="1" dirty="0" smtClean="0">
                <a:solidFill>
                  <a:srgbClr val="EB4C6A"/>
                </a:solidFill>
                <a:latin typeface="Verdana" pitchFamily="34" charset="0"/>
              </a:rPr>
              <a:t>CO</a:t>
            </a:r>
            <a:r>
              <a:rPr lang="en-US" sz="2500" b="1" baseline="-25000" dirty="0" smtClean="0">
                <a:solidFill>
                  <a:srgbClr val="003E6F"/>
                </a:solidFill>
                <a:latin typeface="Verdana" pitchFamily="34" charset="0"/>
              </a:rPr>
              <a:t>2</a:t>
            </a:r>
            <a:r>
              <a:rPr lang="en-US" sz="2500" b="1" dirty="0" smtClean="0">
                <a:solidFill>
                  <a:srgbClr val="003E6F"/>
                </a:solidFill>
                <a:latin typeface="Verdana" pitchFamily="34" charset="0"/>
              </a:rPr>
              <a:t> &amp; </a:t>
            </a:r>
            <a:r>
              <a:rPr lang="en-US" sz="2500" b="1" dirty="0" smtClean="0">
                <a:solidFill>
                  <a:srgbClr val="EB4C6A"/>
                </a:solidFill>
                <a:latin typeface="Verdana" pitchFamily="34" charset="0"/>
              </a:rPr>
              <a:t>S</a:t>
            </a:r>
            <a:r>
              <a:rPr lang="en-US" sz="2500" b="1" dirty="0" smtClean="0">
                <a:solidFill>
                  <a:srgbClr val="003E6F"/>
                </a:solidFill>
                <a:latin typeface="Verdana" pitchFamily="34" charset="0"/>
              </a:rPr>
              <a:t>hip</a:t>
            </a:r>
            <a:r>
              <a:rPr lang="en-US" sz="2500" b="1" dirty="0" smtClean="0">
                <a:solidFill>
                  <a:srgbClr val="002060"/>
                </a:solidFill>
                <a:latin typeface="Verdana" pitchFamily="34" charset="0"/>
              </a:rPr>
              <a:t> </a:t>
            </a:r>
            <a:r>
              <a:rPr lang="en-US" sz="2500" b="1" dirty="0" smtClean="0">
                <a:solidFill>
                  <a:srgbClr val="003E6F"/>
                </a:solidFill>
                <a:latin typeface="Verdana" pitchFamily="34" charset="0"/>
              </a:rPr>
              <a:t>Transport emissions </a:t>
            </a:r>
          </a:p>
          <a:p>
            <a:pPr>
              <a:lnSpc>
                <a:spcPct val="150000"/>
              </a:lnSpc>
              <a:buClr>
                <a:srgbClr val="1F497D">
                  <a:lumMod val="75000"/>
                </a:srgbClr>
              </a:buClr>
            </a:pPr>
            <a:r>
              <a:rPr lang="en-US" sz="2500" b="1" dirty="0" smtClean="0">
                <a:solidFill>
                  <a:srgbClr val="EB4C6A"/>
                </a:solidFill>
                <a:latin typeface="Verdana" pitchFamily="34" charset="0"/>
              </a:rPr>
              <a:t>A</a:t>
            </a:r>
            <a:r>
              <a:rPr lang="en-US" sz="2500" b="1" dirty="0" smtClean="0">
                <a:solidFill>
                  <a:srgbClr val="003E6F"/>
                </a:solidFill>
                <a:latin typeface="Verdana" pitchFamily="34" charset="0"/>
              </a:rPr>
              <a:t>batement through LNG</a:t>
            </a:r>
          </a:p>
        </p:txBody>
      </p:sp>
      <p:sp>
        <p:nvSpPr>
          <p:cNvPr id="11" name="Rectangle 10"/>
          <p:cNvSpPr/>
          <p:nvPr/>
        </p:nvSpPr>
        <p:spPr>
          <a:xfrm>
            <a:off x="467544" y="2132856"/>
            <a:ext cx="7848872" cy="2677656"/>
          </a:xfrm>
          <a:prstGeom prst="rect">
            <a:avLst/>
          </a:prstGeom>
        </p:spPr>
        <p:txBody>
          <a:bodyPr wrap="square">
            <a:spAutoFit/>
          </a:bodyPr>
          <a:lstStyle/>
          <a:p>
            <a:pPr marL="360000" indent="-360000" algn="just">
              <a:spcBef>
                <a:spcPts val="0"/>
              </a:spcBef>
              <a:spcAft>
                <a:spcPts val="1800"/>
              </a:spcAft>
              <a:buClr>
                <a:srgbClr val="EB4C6A"/>
              </a:buClr>
              <a:buFont typeface="Verdana" pitchFamily="34" charset="0"/>
              <a:buChar char="●"/>
            </a:pPr>
            <a:r>
              <a:rPr lang="en-US" dirty="0" smtClean="0">
                <a:solidFill>
                  <a:srgbClr val="003E6F"/>
                </a:solidFill>
                <a:latin typeface="Verdana" pitchFamily="34" charset="0"/>
              </a:rPr>
              <a:t>“COSTA” project 2011-EU-21007-S</a:t>
            </a:r>
            <a:endParaRPr lang="pt-PT" dirty="0" smtClean="0">
              <a:solidFill>
                <a:srgbClr val="003E6F"/>
              </a:solidFill>
              <a:latin typeface="Verdana" pitchFamily="34" charset="0"/>
            </a:endParaRPr>
          </a:p>
          <a:p>
            <a:pPr marL="360000" indent="-360000" algn="just">
              <a:spcBef>
                <a:spcPts val="0"/>
              </a:spcBef>
              <a:spcAft>
                <a:spcPts val="1800"/>
              </a:spcAft>
              <a:buClr>
                <a:srgbClr val="EB4C6A"/>
              </a:buClr>
              <a:buFont typeface="Verdana" pitchFamily="34" charset="0"/>
              <a:buChar char="●"/>
            </a:pPr>
            <a:r>
              <a:rPr lang="en-US" dirty="0" smtClean="0">
                <a:solidFill>
                  <a:srgbClr val="003E6F"/>
                </a:solidFill>
                <a:latin typeface="Verdana" pitchFamily="34" charset="0"/>
              </a:rPr>
              <a:t>Supported by the European Commission - Trans-European Transport Network Executive Agency TEN-T EA</a:t>
            </a:r>
            <a:endParaRPr lang="pt-PT" dirty="0" smtClean="0">
              <a:solidFill>
                <a:srgbClr val="003E6F"/>
              </a:solidFill>
              <a:latin typeface="Verdana" pitchFamily="34" charset="0"/>
            </a:endParaRPr>
          </a:p>
          <a:p>
            <a:pPr marL="360000" indent="-360000" algn="just">
              <a:spcBef>
                <a:spcPts val="0"/>
              </a:spcBef>
              <a:spcAft>
                <a:spcPts val="1800"/>
              </a:spcAft>
              <a:buClr>
                <a:srgbClr val="EB4C6A"/>
              </a:buClr>
              <a:buFont typeface="Verdana" pitchFamily="34" charset="0"/>
              <a:buChar char="●"/>
            </a:pPr>
            <a:r>
              <a:rPr lang="en-US" dirty="0" smtClean="0">
                <a:solidFill>
                  <a:srgbClr val="003E6F"/>
                </a:solidFill>
                <a:latin typeface="Verdana" pitchFamily="34" charset="0"/>
              </a:rPr>
              <a:t>Initial partners: Italy, Spain, Portugal and Greece</a:t>
            </a:r>
            <a:endParaRPr lang="pt-PT" dirty="0" smtClean="0">
              <a:solidFill>
                <a:srgbClr val="003E6F"/>
              </a:solidFill>
              <a:latin typeface="Verdana" pitchFamily="34" charset="0"/>
            </a:endParaRPr>
          </a:p>
          <a:p>
            <a:pPr marL="360000" indent="-360000" algn="just">
              <a:spcBef>
                <a:spcPts val="0"/>
              </a:spcBef>
              <a:spcAft>
                <a:spcPts val="1800"/>
              </a:spcAft>
              <a:buClr>
                <a:srgbClr val="EB4C6A"/>
              </a:buClr>
              <a:buFont typeface="Verdana" pitchFamily="34" charset="0"/>
              <a:buChar char="●"/>
            </a:pPr>
            <a:r>
              <a:rPr lang="en-US" dirty="0" smtClean="0">
                <a:solidFill>
                  <a:srgbClr val="003E6F"/>
                </a:solidFill>
                <a:latin typeface="Verdana" pitchFamily="34" charset="0"/>
              </a:rPr>
              <a:t>Total project cost : around € 3 million, 50% supported</a:t>
            </a:r>
            <a:endParaRPr lang="pt-PT" dirty="0" smtClean="0">
              <a:solidFill>
                <a:srgbClr val="003E6F"/>
              </a:solidFill>
              <a:latin typeface="Verdana" pitchFamily="34" charset="0"/>
            </a:endParaRPr>
          </a:p>
          <a:p>
            <a:pPr marL="360000" indent="-360000" algn="just">
              <a:spcBef>
                <a:spcPts val="0"/>
              </a:spcBef>
              <a:spcAft>
                <a:spcPts val="1800"/>
              </a:spcAft>
              <a:buClr>
                <a:srgbClr val="EB4C6A"/>
              </a:buClr>
              <a:buFont typeface="Verdana" pitchFamily="34" charset="0"/>
              <a:buChar char="●"/>
            </a:pPr>
            <a:r>
              <a:rPr lang="en-US" dirty="0" smtClean="0">
                <a:solidFill>
                  <a:srgbClr val="003E6F"/>
                </a:solidFill>
                <a:latin typeface="Verdana" pitchFamily="34" charset="0"/>
              </a:rPr>
              <a:t>Time frame: 2012– 2014</a:t>
            </a:r>
            <a:endParaRPr lang="pt-PT" dirty="0" smtClean="0">
              <a:solidFill>
                <a:srgbClr val="003E6F"/>
              </a:solidFill>
              <a:latin typeface="Verdana"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2.gif"/>
          <p:cNvPicPr>
            <a:picLocks noChangeAspect="1"/>
          </p:cNvPicPr>
          <p:nvPr/>
        </p:nvPicPr>
        <p:blipFill>
          <a:blip r:embed="rId2" cstate="print"/>
          <a:stretch>
            <a:fillRect/>
          </a:stretch>
        </p:blipFill>
        <p:spPr>
          <a:xfrm>
            <a:off x="0" y="0"/>
            <a:ext cx="9144000" cy="6858000"/>
          </a:xfrm>
          <a:prstGeom prst="rect">
            <a:avLst/>
          </a:prstGeom>
        </p:spPr>
      </p:pic>
      <p:sp>
        <p:nvSpPr>
          <p:cNvPr id="5" name="Rectangle 4"/>
          <p:cNvSpPr/>
          <p:nvPr/>
        </p:nvSpPr>
        <p:spPr>
          <a:xfrm>
            <a:off x="611560" y="5733256"/>
            <a:ext cx="3168352" cy="1061829"/>
          </a:xfrm>
          <a:prstGeom prst="rect">
            <a:avLst/>
          </a:prstGeom>
        </p:spPr>
        <p:txBody>
          <a:bodyPr wrap="square">
            <a:spAutoFit/>
          </a:bodyPr>
          <a:lstStyle/>
          <a:p>
            <a:pPr>
              <a:lnSpc>
                <a:spcPct val="150000"/>
              </a:lnSpc>
              <a:buClr>
                <a:srgbClr val="1F497D">
                  <a:lumMod val="75000"/>
                </a:srgbClr>
              </a:buClr>
            </a:pPr>
            <a:r>
              <a:rPr lang="en-US" b="1" dirty="0" smtClean="0">
                <a:solidFill>
                  <a:schemeClr val="bg1"/>
                </a:solidFill>
                <a:latin typeface="Verdana" pitchFamily="34" charset="0"/>
              </a:rPr>
              <a:t>“COSTA” </a:t>
            </a:r>
          </a:p>
          <a:p>
            <a:pPr>
              <a:lnSpc>
                <a:spcPct val="150000"/>
              </a:lnSpc>
              <a:buClr>
                <a:srgbClr val="1F497D">
                  <a:lumMod val="75000"/>
                </a:srgbClr>
              </a:buClr>
            </a:pPr>
            <a:r>
              <a:rPr lang="en-US" sz="1200" b="1" dirty="0" smtClean="0">
                <a:solidFill>
                  <a:schemeClr val="bg1"/>
                </a:solidFill>
                <a:latin typeface="Verdana" pitchFamily="34" charset="0"/>
              </a:rPr>
              <a:t>CO</a:t>
            </a:r>
            <a:r>
              <a:rPr lang="en-US" sz="1200" b="1" baseline="-25000" dirty="0" smtClean="0">
                <a:solidFill>
                  <a:schemeClr val="bg1"/>
                </a:solidFill>
                <a:latin typeface="Verdana" pitchFamily="34" charset="0"/>
              </a:rPr>
              <a:t>2</a:t>
            </a:r>
            <a:r>
              <a:rPr lang="en-US" sz="1200" b="1" dirty="0" smtClean="0">
                <a:solidFill>
                  <a:schemeClr val="bg1"/>
                </a:solidFill>
                <a:latin typeface="Verdana" pitchFamily="34" charset="0"/>
              </a:rPr>
              <a:t> &amp; Ship Transport emissions </a:t>
            </a:r>
          </a:p>
          <a:p>
            <a:pPr>
              <a:lnSpc>
                <a:spcPct val="150000"/>
              </a:lnSpc>
              <a:buClr>
                <a:srgbClr val="1F497D">
                  <a:lumMod val="75000"/>
                </a:srgbClr>
              </a:buClr>
            </a:pPr>
            <a:r>
              <a:rPr lang="en-US" sz="1200" b="1" dirty="0" smtClean="0">
                <a:solidFill>
                  <a:schemeClr val="bg1"/>
                </a:solidFill>
                <a:latin typeface="Verdana" pitchFamily="34" charset="0"/>
              </a:rPr>
              <a:t>Abatement through LNG</a:t>
            </a:r>
          </a:p>
        </p:txBody>
      </p:sp>
      <p:sp>
        <p:nvSpPr>
          <p:cNvPr id="6" name="Rectangle 5"/>
          <p:cNvSpPr/>
          <p:nvPr/>
        </p:nvSpPr>
        <p:spPr>
          <a:xfrm>
            <a:off x="5868144" y="6453336"/>
            <a:ext cx="2736304" cy="290464"/>
          </a:xfrm>
          <a:prstGeom prst="rect">
            <a:avLst/>
          </a:prstGeom>
        </p:spPr>
        <p:txBody>
          <a:bodyPr wrap="square">
            <a:spAutoFit/>
          </a:bodyPr>
          <a:lstStyle/>
          <a:p>
            <a:pPr algn="r">
              <a:lnSpc>
                <a:spcPct val="120000"/>
              </a:lnSpc>
              <a:spcBef>
                <a:spcPts val="1200"/>
              </a:spcBef>
              <a:buClr>
                <a:srgbClr val="1F497D">
                  <a:lumMod val="75000"/>
                </a:srgbClr>
              </a:buClr>
            </a:pPr>
            <a:r>
              <a:rPr lang="en-US" sz="1200" b="1" dirty="0" smtClean="0">
                <a:solidFill>
                  <a:schemeClr val="bg1"/>
                </a:solidFill>
                <a:latin typeface="Verdana" pitchFamily="34" charset="0"/>
              </a:rPr>
              <a:t>2011-EU-21007-S</a:t>
            </a:r>
          </a:p>
        </p:txBody>
      </p:sp>
      <p:sp>
        <p:nvSpPr>
          <p:cNvPr id="3" name="Marcador de Posição de Conteúdo 2"/>
          <p:cNvSpPr>
            <a:spLocks noGrp="1"/>
          </p:cNvSpPr>
          <p:nvPr>
            <p:ph idx="1"/>
          </p:nvPr>
        </p:nvSpPr>
        <p:spPr>
          <a:xfrm>
            <a:off x="457200" y="933020"/>
            <a:ext cx="8229600" cy="4525963"/>
          </a:xfrm>
        </p:spPr>
        <p:txBody>
          <a:bodyPr>
            <a:noAutofit/>
          </a:bodyPr>
          <a:lstStyle/>
          <a:p>
            <a:pPr marL="360000" indent="-360000" algn="just">
              <a:lnSpc>
                <a:spcPts val="2200"/>
              </a:lnSpc>
              <a:spcBef>
                <a:spcPts val="1800"/>
              </a:spcBef>
              <a:buClr>
                <a:srgbClr val="EB4C6A"/>
              </a:buClr>
              <a:buFont typeface="Verdana" pitchFamily="34" charset="0"/>
              <a:buChar char="●"/>
            </a:pPr>
            <a:r>
              <a:rPr lang="en-US" sz="1600" dirty="0" smtClean="0">
                <a:solidFill>
                  <a:srgbClr val="003E6F"/>
                </a:solidFill>
                <a:latin typeface="Verdana" pitchFamily="34" charset="0"/>
              </a:rPr>
              <a:t>The COSTA Action objective is the development of  framework conditions for the use of LNG for ships in the Mediterranean, Atlantic Ocean and Black Sea areas. </a:t>
            </a:r>
            <a:endParaRPr lang="pt-PT" sz="1600" dirty="0" smtClean="0">
              <a:solidFill>
                <a:srgbClr val="003E6F"/>
              </a:solidFill>
              <a:latin typeface="Verdana" pitchFamily="34" charset="0"/>
            </a:endParaRPr>
          </a:p>
          <a:p>
            <a:pPr marL="360000" indent="-360000" algn="just">
              <a:lnSpc>
                <a:spcPts val="2200"/>
              </a:lnSpc>
              <a:spcBef>
                <a:spcPts val="1800"/>
              </a:spcBef>
              <a:buClr>
                <a:srgbClr val="EB4C6A"/>
              </a:buClr>
              <a:buFont typeface="Verdana" pitchFamily="34" charset="0"/>
              <a:buChar char="●"/>
            </a:pPr>
            <a:r>
              <a:rPr lang="en-US" sz="1600" dirty="0" smtClean="0">
                <a:solidFill>
                  <a:srgbClr val="003E6F"/>
                </a:solidFill>
                <a:latin typeface="Verdana" pitchFamily="34" charset="0"/>
              </a:rPr>
              <a:t>It will result in preparing an LNG Master Plan for short sea shipping between the Mediterranean Sea and North Atlantic Ocean as well as the Deep Sea cruising in the North Atlantic Ocean towards the Azores and the Madeira Islands. </a:t>
            </a:r>
            <a:endParaRPr lang="pt-PT" sz="1600" dirty="0" smtClean="0">
              <a:solidFill>
                <a:srgbClr val="003E6F"/>
              </a:solidFill>
              <a:latin typeface="Verdana" pitchFamily="34" charset="0"/>
            </a:endParaRPr>
          </a:p>
          <a:p>
            <a:pPr marL="360000" indent="-360000" algn="just">
              <a:lnSpc>
                <a:spcPts val="2200"/>
              </a:lnSpc>
              <a:spcBef>
                <a:spcPts val="1800"/>
              </a:spcBef>
              <a:buClr>
                <a:srgbClr val="EB4C6A"/>
              </a:buClr>
              <a:buFont typeface="Verdana" pitchFamily="34" charset="0"/>
              <a:buChar char="●"/>
            </a:pPr>
            <a:r>
              <a:rPr lang="en-US" sz="1600" dirty="0" smtClean="0">
                <a:solidFill>
                  <a:srgbClr val="003E6F"/>
                </a:solidFill>
                <a:latin typeface="Verdana" pitchFamily="34" charset="0"/>
              </a:rPr>
              <a:t>The feasibility study will promote Motorways of the Sea sustainability, contributing to the common effort addressing climate change, in particular in view of the forthcoming requirements with respect to the implementation of the requirements of Annex VI of the MARPOL Convention. </a:t>
            </a:r>
            <a:endParaRPr lang="pt-PT" sz="1600" dirty="0" smtClean="0">
              <a:solidFill>
                <a:srgbClr val="003E6F"/>
              </a:solidFill>
              <a:latin typeface="Verdana" pitchFamily="34" charset="0"/>
            </a:endParaRPr>
          </a:p>
          <a:p>
            <a:pPr marL="360000" indent="-360000" algn="just">
              <a:lnSpc>
                <a:spcPts val="2200"/>
              </a:lnSpc>
              <a:spcBef>
                <a:spcPts val="1800"/>
              </a:spcBef>
              <a:buClr>
                <a:srgbClr val="EB4C6A"/>
              </a:buClr>
              <a:buFont typeface="Verdana" pitchFamily="34" charset="0"/>
              <a:buChar char="●"/>
            </a:pPr>
            <a:r>
              <a:rPr lang="en-US" sz="1600" dirty="0" smtClean="0">
                <a:solidFill>
                  <a:srgbClr val="003E6F"/>
                </a:solidFill>
                <a:latin typeface="Verdana" pitchFamily="34" charset="0"/>
              </a:rPr>
              <a:t>Furthermore the Action will contribute the use of new technologies and systems to increase MoS efficiency and effectiveness. </a:t>
            </a:r>
            <a:endParaRPr lang="pt-PT" sz="1600" dirty="0" smtClean="0">
              <a:solidFill>
                <a:srgbClr val="003E6F"/>
              </a:solidFill>
              <a:latin typeface="Verdana" pitchFamily="34" charset="0"/>
            </a:endParaRPr>
          </a:p>
          <a:p>
            <a:pPr algn="just">
              <a:spcBef>
                <a:spcPts val="1200"/>
              </a:spcBef>
              <a:buNone/>
            </a:pPr>
            <a:endParaRPr lang="pt-PT" sz="1800" dirty="0">
              <a:latin typeface="Verdana" pitchFamily="34" charset="0"/>
            </a:endParaRPr>
          </a:p>
        </p:txBody>
      </p:sp>
      <p:sp>
        <p:nvSpPr>
          <p:cNvPr id="7" name="Rectangle 6"/>
          <p:cNvSpPr/>
          <p:nvPr/>
        </p:nvSpPr>
        <p:spPr>
          <a:xfrm>
            <a:off x="467544" y="245075"/>
            <a:ext cx="6552728" cy="591637"/>
          </a:xfrm>
          <a:prstGeom prst="rect">
            <a:avLst/>
          </a:prstGeom>
        </p:spPr>
        <p:txBody>
          <a:bodyPr wrap="square">
            <a:spAutoFit/>
          </a:bodyPr>
          <a:lstStyle/>
          <a:p>
            <a:pPr>
              <a:lnSpc>
                <a:spcPct val="150000"/>
              </a:lnSpc>
              <a:buClr>
                <a:srgbClr val="1F497D">
                  <a:lumMod val="75000"/>
                </a:srgbClr>
              </a:buClr>
            </a:pPr>
            <a:r>
              <a:rPr lang="en-US" sz="2500" b="1" dirty="0" smtClean="0">
                <a:solidFill>
                  <a:srgbClr val="003E6F"/>
                </a:solidFill>
                <a:latin typeface="Verdana" pitchFamily="34" charset="0"/>
              </a:rPr>
              <a:t>Main Objectives </a:t>
            </a:r>
            <a:r>
              <a:rPr lang="en-US" sz="2000" b="1" i="1" dirty="0" smtClean="0">
                <a:solidFill>
                  <a:srgbClr val="003E6F"/>
                </a:solidFill>
                <a:latin typeface="Verdana" pitchFamily="34" charset="0"/>
              </a:rPr>
              <a:t>(1)</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2.gif"/>
          <p:cNvPicPr>
            <a:picLocks noChangeAspect="1"/>
          </p:cNvPicPr>
          <p:nvPr/>
        </p:nvPicPr>
        <p:blipFill>
          <a:blip r:embed="rId2" cstate="print"/>
          <a:stretch>
            <a:fillRect/>
          </a:stretch>
        </p:blipFill>
        <p:spPr>
          <a:xfrm>
            <a:off x="0" y="0"/>
            <a:ext cx="9144000" cy="6858000"/>
          </a:xfrm>
          <a:prstGeom prst="rect">
            <a:avLst/>
          </a:prstGeom>
        </p:spPr>
      </p:pic>
      <p:sp>
        <p:nvSpPr>
          <p:cNvPr id="5" name="Rectangle 4"/>
          <p:cNvSpPr/>
          <p:nvPr/>
        </p:nvSpPr>
        <p:spPr>
          <a:xfrm>
            <a:off x="611560" y="5733256"/>
            <a:ext cx="3168352" cy="1061829"/>
          </a:xfrm>
          <a:prstGeom prst="rect">
            <a:avLst/>
          </a:prstGeom>
        </p:spPr>
        <p:txBody>
          <a:bodyPr wrap="square">
            <a:spAutoFit/>
          </a:bodyPr>
          <a:lstStyle/>
          <a:p>
            <a:pPr>
              <a:lnSpc>
                <a:spcPct val="150000"/>
              </a:lnSpc>
              <a:buClr>
                <a:srgbClr val="1F497D">
                  <a:lumMod val="75000"/>
                </a:srgbClr>
              </a:buClr>
            </a:pPr>
            <a:r>
              <a:rPr lang="en-US" b="1" dirty="0" smtClean="0">
                <a:solidFill>
                  <a:schemeClr val="bg1"/>
                </a:solidFill>
                <a:latin typeface="Verdana" pitchFamily="34" charset="0"/>
              </a:rPr>
              <a:t>“COSTA” </a:t>
            </a:r>
          </a:p>
          <a:p>
            <a:pPr>
              <a:lnSpc>
                <a:spcPct val="150000"/>
              </a:lnSpc>
              <a:buClr>
                <a:srgbClr val="1F497D">
                  <a:lumMod val="75000"/>
                </a:srgbClr>
              </a:buClr>
            </a:pPr>
            <a:r>
              <a:rPr lang="en-US" sz="1200" b="1" dirty="0" smtClean="0">
                <a:solidFill>
                  <a:schemeClr val="bg1"/>
                </a:solidFill>
                <a:latin typeface="Verdana" pitchFamily="34" charset="0"/>
              </a:rPr>
              <a:t>CO</a:t>
            </a:r>
            <a:r>
              <a:rPr lang="en-US" sz="1200" b="1" baseline="-25000" dirty="0" smtClean="0">
                <a:solidFill>
                  <a:schemeClr val="bg1"/>
                </a:solidFill>
                <a:latin typeface="Verdana" pitchFamily="34" charset="0"/>
              </a:rPr>
              <a:t>2</a:t>
            </a:r>
            <a:r>
              <a:rPr lang="en-US" sz="1200" b="1" dirty="0" smtClean="0">
                <a:solidFill>
                  <a:schemeClr val="bg1"/>
                </a:solidFill>
                <a:latin typeface="Verdana" pitchFamily="34" charset="0"/>
              </a:rPr>
              <a:t> &amp; Ship Transport emissions </a:t>
            </a:r>
          </a:p>
          <a:p>
            <a:pPr>
              <a:lnSpc>
                <a:spcPct val="150000"/>
              </a:lnSpc>
              <a:buClr>
                <a:srgbClr val="1F497D">
                  <a:lumMod val="75000"/>
                </a:srgbClr>
              </a:buClr>
            </a:pPr>
            <a:r>
              <a:rPr lang="en-US" sz="1200" b="1" dirty="0" smtClean="0">
                <a:solidFill>
                  <a:schemeClr val="bg1"/>
                </a:solidFill>
                <a:latin typeface="Verdana" pitchFamily="34" charset="0"/>
              </a:rPr>
              <a:t>Abatement through LNG</a:t>
            </a:r>
          </a:p>
        </p:txBody>
      </p:sp>
      <p:sp>
        <p:nvSpPr>
          <p:cNvPr id="6" name="Rectangle 5"/>
          <p:cNvSpPr/>
          <p:nvPr/>
        </p:nvSpPr>
        <p:spPr>
          <a:xfrm>
            <a:off x="5868144" y="6453336"/>
            <a:ext cx="2736304" cy="290464"/>
          </a:xfrm>
          <a:prstGeom prst="rect">
            <a:avLst/>
          </a:prstGeom>
        </p:spPr>
        <p:txBody>
          <a:bodyPr wrap="square">
            <a:spAutoFit/>
          </a:bodyPr>
          <a:lstStyle/>
          <a:p>
            <a:pPr algn="r">
              <a:lnSpc>
                <a:spcPct val="120000"/>
              </a:lnSpc>
              <a:spcBef>
                <a:spcPts val="1200"/>
              </a:spcBef>
              <a:buClr>
                <a:srgbClr val="1F497D">
                  <a:lumMod val="75000"/>
                </a:srgbClr>
              </a:buClr>
            </a:pPr>
            <a:r>
              <a:rPr lang="en-US" sz="1200" b="1" dirty="0" smtClean="0">
                <a:solidFill>
                  <a:schemeClr val="bg1"/>
                </a:solidFill>
                <a:latin typeface="Verdana" pitchFamily="34" charset="0"/>
              </a:rPr>
              <a:t>2011-EU-21007-S</a:t>
            </a:r>
          </a:p>
        </p:txBody>
      </p:sp>
      <p:sp>
        <p:nvSpPr>
          <p:cNvPr id="3" name="Marcador de Posição de Conteúdo 2"/>
          <p:cNvSpPr>
            <a:spLocks noGrp="1"/>
          </p:cNvSpPr>
          <p:nvPr>
            <p:ph idx="1"/>
          </p:nvPr>
        </p:nvSpPr>
        <p:spPr>
          <a:xfrm>
            <a:off x="457200" y="1351309"/>
            <a:ext cx="8229600" cy="4525963"/>
          </a:xfrm>
        </p:spPr>
        <p:txBody>
          <a:bodyPr>
            <a:noAutofit/>
          </a:bodyPr>
          <a:lstStyle/>
          <a:p>
            <a:pPr marL="360000" indent="-360000" algn="just">
              <a:lnSpc>
                <a:spcPts val="2200"/>
              </a:lnSpc>
              <a:spcBef>
                <a:spcPts val="1800"/>
              </a:spcBef>
              <a:buClr>
                <a:srgbClr val="EB4C6A"/>
              </a:buClr>
              <a:buFont typeface="Verdana" pitchFamily="34" charset="0"/>
              <a:buChar char="●"/>
            </a:pPr>
            <a:r>
              <a:rPr lang="en-US" sz="1600" dirty="0" smtClean="0">
                <a:solidFill>
                  <a:srgbClr val="003E6F"/>
                </a:solidFill>
                <a:latin typeface="Verdana" pitchFamily="34" charset="0"/>
              </a:rPr>
              <a:t>The project will complement the results of the on-going LNG North Sea and Baltic Sea project 2010-EU-21112-S. </a:t>
            </a:r>
            <a:endParaRPr lang="pt-PT" sz="1600" dirty="0" smtClean="0">
              <a:solidFill>
                <a:srgbClr val="003E6F"/>
              </a:solidFill>
              <a:latin typeface="Verdana" pitchFamily="34" charset="0"/>
            </a:endParaRPr>
          </a:p>
          <a:p>
            <a:pPr marL="360000" indent="-360000" algn="just">
              <a:lnSpc>
                <a:spcPts val="2200"/>
              </a:lnSpc>
              <a:spcBef>
                <a:spcPts val="1800"/>
              </a:spcBef>
              <a:buClr>
                <a:srgbClr val="EB4C6A"/>
              </a:buClr>
              <a:buFont typeface="Verdana" pitchFamily="34" charset="0"/>
              <a:buChar char="●"/>
            </a:pPr>
            <a:r>
              <a:rPr lang="en-US" sz="1600" dirty="0" smtClean="0">
                <a:solidFill>
                  <a:srgbClr val="003E6F"/>
                </a:solidFill>
                <a:latin typeface="Verdana" pitchFamily="34" charset="0"/>
              </a:rPr>
              <a:t>This will increase the potential of Motorways of the Sea by decreasing transport costs and reducing CO</a:t>
            </a:r>
            <a:r>
              <a:rPr lang="en-US" sz="1600" baseline="-25000" dirty="0" smtClean="0">
                <a:solidFill>
                  <a:srgbClr val="003E6F"/>
                </a:solidFill>
                <a:latin typeface="Verdana" pitchFamily="34" charset="0"/>
              </a:rPr>
              <a:t>2</a:t>
            </a:r>
            <a:r>
              <a:rPr lang="en-US" sz="1600" dirty="0" smtClean="0">
                <a:solidFill>
                  <a:srgbClr val="003E6F"/>
                </a:solidFill>
                <a:latin typeface="Verdana" pitchFamily="34" charset="0"/>
              </a:rPr>
              <a:t>, </a:t>
            </a:r>
            <a:r>
              <a:rPr lang="en-US" sz="1600" dirty="0" err="1" smtClean="0">
                <a:solidFill>
                  <a:srgbClr val="003E6F"/>
                </a:solidFill>
                <a:latin typeface="Verdana" pitchFamily="34" charset="0"/>
              </a:rPr>
              <a:t>NOx</a:t>
            </a:r>
            <a:r>
              <a:rPr lang="en-US" sz="1600" dirty="0" smtClean="0">
                <a:solidFill>
                  <a:srgbClr val="003E6F"/>
                </a:solidFill>
                <a:latin typeface="Verdana" pitchFamily="34" charset="0"/>
              </a:rPr>
              <a:t> and </a:t>
            </a:r>
            <a:r>
              <a:rPr lang="en-US" sz="1600" dirty="0" err="1" smtClean="0">
                <a:solidFill>
                  <a:srgbClr val="003E6F"/>
                </a:solidFill>
                <a:latin typeface="Verdana" pitchFamily="34" charset="0"/>
              </a:rPr>
              <a:t>SOx</a:t>
            </a:r>
            <a:r>
              <a:rPr lang="en-US" sz="1600" dirty="0" smtClean="0">
                <a:solidFill>
                  <a:srgbClr val="003E6F"/>
                </a:solidFill>
                <a:latin typeface="Verdana" pitchFamily="34" charset="0"/>
              </a:rPr>
              <a:t> emissions and using of LNG as an alternative to marine bunker.</a:t>
            </a:r>
            <a:endParaRPr lang="pt-PT" sz="1600" dirty="0" smtClean="0">
              <a:solidFill>
                <a:srgbClr val="003E6F"/>
              </a:solidFill>
              <a:latin typeface="Verdana" pitchFamily="34" charset="0"/>
            </a:endParaRPr>
          </a:p>
          <a:p>
            <a:pPr marL="360000" indent="-360000" algn="just">
              <a:lnSpc>
                <a:spcPts val="2200"/>
              </a:lnSpc>
              <a:spcBef>
                <a:spcPts val="1800"/>
              </a:spcBef>
              <a:buClr>
                <a:srgbClr val="EB4C6A"/>
              </a:buClr>
              <a:buFont typeface="Verdana" pitchFamily="34" charset="0"/>
              <a:buChar char="●"/>
            </a:pPr>
            <a:r>
              <a:rPr lang="en-US" sz="1600" dirty="0" smtClean="0">
                <a:solidFill>
                  <a:srgbClr val="003E6F"/>
                </a:solidFill>
                <a:latin typeface="Verdana" pitchFamily="34" charset="0"/>
              </a:rPr>
              <a:t>If COSTA’s policy recommendations are implemented it is expected that CO</a:t>
            </a:r>
            <a:r>
              <a:rPr lang="en-US" sz="1600" baseline="-25000" dirty="0" smtClean="0">
                <a:solidFill>
                  <a:srgbClr val="003E6F"/>
                </a:solidFill>
                <a:latin typeface="Verdana" pitchFamily="34" charset="0"/>
              </a:rPr>
              <a:t>2</a:t>
            </a:r>
            <a:r>
              <a:rPr lang="en-US" sz="1600" dirty="0" smtClean="0">
                <a:solidFill>
                  <a:srgbClr val="003E6F"/>
                </a:solidFill>
                <a:latin typeface="Verdana" pitchFamily="34" charset="0"/>
              </a:rPr>
              <a:t> emissions from shipping could drop by 25% in 2020 and by 50% in 2050.</a:t>
            </a:r>
            <a:endParaRPr lang="pt-PT" sz="1600" dirty="0" smtClean="0">
              <a:solidFill>
                <a:srgbClr val="003E6F"/>
              </a:solidFill>
              <a:latin typeface="Verdana" pitchFamily="34" charset="0"/>
            </a:endParaRPr>
          </a:p>
          <a:p>
            <a:pPr marL="360000" indent="-360000" algn="just">
              <a:lnSpc>
                <a:spcPts val="2200"/>
              </a:lnSpc>
              <a:spcBef>
                <a:spcPts val="1800"/>
              </a:spcBef>
              <a:buClr>
                <a:srgbClr val="EB4C6A"/>
              </a:buClr>
              <a:buFont typeface="Verdana" pitchFamily="34" charset="0"/>
              <a:buChar char="●"/>
            </a:pPr>
            <a:r>
              <a:rPr lang="en-US" sz="1600" dirty="0" smtClean="0">
                <a:solidFill>
                  <a:srgbClr val="003E6F"/>
                </a:solidFill>
                <a:latin typeface="Verdana" pitchFamily="34" charset="0"/>
              </a:rPr>
              <a:t>For the air pollutants the use of LNG would eliminate </a:t>
            </a:r>
            <a:r>
              <a:rPr lang="en-US" sz="1600" dirty="0" err="1" smtClean="0">
                <a:solidFill>
                  <a:srgbClr val="003E6F"/>
                </a:solidFill>
                <a:latin typeface="Verdana" pitchFamily="34" charset="0"/>
              </a:rPr>
              <a:t>SOx</a:t>
            </a:r>
            <a:r>
              <a:rPr lang="en-US" sz="1600" dirty="0" smtClean="0">
                <a:solidFill>
                  <a:srgbClr val="003E6F"/>
                </a:solidFill>
                <a:latin typeface="Verdana" pitchFamily="34" charset="0"/>
              </a:rPr>
              <a:t> and reduce </a:t>
            </a:r>
            <a:r>
              <a:rPr lang="en-US" sz="1600" dirty="0" err="1" smtClean="0">
                <a:solidFill>
                  <a:srgbClr val="003E6F"/>
                </a:solidFill>
                <a:latin typeface="Verdana" pitchFamily="34" charset="0"/>
              </a:rPr>
              <a:t>NOx</a:t>
            </a:r>
            <a:r>
              <a:rPr lang="en-US" sz="1600" dirty="0" smtClean="0">
                <a:solidFill>
                  <a:srgbClr val="003E6F"/>
                </a:solidFill>
                <a:latin typeface="Verdana" pitchFamily="34" charset="0"/>
              </a:rPr>
              <a:t> by 90%.</a:t>
            </a:r>
            <a:endParaRPr lang="pt-PT" sz="1600" dirty="0" smtClean="0">
              <a:solidFill>
                <a:srgbClr val="003E6F"/>
              </a:solidFill>
              <a:latin typeface="Verdana" pitchFamily="34" charset="0"/>
            </a:endParaRPr>
          </a:p>
          <a:p>
            <a:pPr algn="just">
              <a:buNone/>
            </a:pPr>
            <a:endParaRPr lang="pt-PT" sz="1600" dirty="0"/>
          </a:p>
        </p:txBody>
      </p:sp>
      <p:sp>
        <p:nvSpPr>
          <p:cNvPr id="8" name="Rectangle 7"/>
          <p:cNvSpPr/>
          <p:nvPr/>
        </p:nvSpPr>
        <p:spPr>
          <a:xfrm>
            <a:off x="467544" y="332656"/>
            <a:ext cx="6552728" cy="591637"/>
          </a:xfrm>
          <a:prstGeom prst="rect">
            <a:avLst/>
          </a:prstGeom>
        </p:spPr>
        <p:txBody>
          <a:bodyPr wrap="square">
            <a:spAutoFit/>
          </a:bodyPr>
          <a:lstStyle/>
          <a:p>
            <a:pPr>
              <a:lnSpc>
                <a:spcPct val="150000"/>
              </a:lnSpc>
              <a:buClr>
                <a:srgbClr val="1F497D">
                  <a:lumMod val="75000"/>
                </a:srgbClr>
              </a:buClr>
            </a:pPr>
            <a:r>
              <a:rPr lang="en-US" sz="2500" b="1" dirty="0" smtClean="0">
                <a:solidFill>
                  <a:srgbClr val="003E6F"/>
                </a:solidFill>
                <a:latin typeface="Verdana" pitchFamily="34" charset="0"/>
              </a:rPr>
              <a:t>Main Objectives </a:t>
            </a:r>
            <a:r>
              <a:rPr lang="en-US" sz="2000" b="1" i="1" dirty="0" smtClean="0">
                <a:solidFill>
                  <a:srgbClr val="003E6F"/>
                </a:solidFill>
                <a:latin typeface="Verdana" pitchFamily="34" charset="0"/>
              </a:rPr>
              <a:t>(2)</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2.gif"/>
          <p:cNvPicPr>
            <a:picLocks noChangeAspect="1"/>
          </p:cNvPicPr>
          <p:nvPr/>
        </p:nvPicPr>
        <p:blipFill>
          <a:blip r:embed="rId2" cstate="print"/>
          <a:stretch>
            <a:fillRect/>
          </a:stretch>
        </p:blipFill>
        <p:spPr>
          <a:xfrm>
            <a:off x="0" y="0"/>
            <a:ext cx="9144000" cy="6858000"/>
          </a:xfrm>
          <a:prstGeom prst="rect">
            <a:avLst/>
          </a:prstGeom>
        </p:spPr>
      </p:pic>
      <p:sp>
        <p:nvSpPr>
          <p:cNvPr id="5" name="Rectangle 4"/>
          <p:cNvSpPr/>
          <p:nvPr/>
        </p:nvSpPr>
        <p:spPr>
          <a:xfrm>
            <a:off x="611560" y="5733256"/>
            <a:ext cx="3168352" cy="1061829"/>
          </a:xfrm>
          <a:prstGeom prst="rect">
            <a:avLst/>
          </a:prstGeom>
        </p:spPr>
        <p:txBody>
          <a:bodyPr wrap="square">
            <a:spAutoFit/>
          </a:bodyPr>
          <a:lstStyle/>
          <a:p>
            <a:pPr>
              <a:lnSpc>
                <a:spcPct val="150000"/>
              </a:lnSpc>
              <a:buClr>
                <a:srgbClr val="1F497D">
                  <a:lumMod val="75000"/>
                </a:srgbClr>
              </a:buClr>
            </a:pPr>
            <a:r>
              <a:rPr lang="en-US" b="1" dirty="0" smtClean="0">
                <a:solidFill>
                  <a:schemeClr val="bg1"/>
                </a:solidFill>
                <a:latin typeface="Verdana" pitchFamily="34" charset="0"/>
              </a:rPr>
              <a:t>“COSTA” </a:t>
            </a:r>
          </a:p>
          <a:p>
            <a:pPr>
              <a:lnSpc>
                <a:spcPct val="150000"/>
              </a:lnSpc>
              <a:buClr>
                <a:srgbClr val="1F497D">
                  <a:lumMod val="75000"/>
                </a:srgbClr>
              </a:buClr>
            </a:pPr>
            <a:r>
              <a:rPr lang="en-US" sz="1200" b="1" dirty="0" smtClean="0">
                <a:solidFill>
                  <a:schemeClr val="bg1"/>
                </a:solidFill>
                <a:latin typeface="Verdana" pitchFamily="34" charset="0"/>
              </a:rPr>
              <a:t>CO</a:t>
            </a:r>
            <a:r>
              <a:rPr lang="en-US" sz="1200" b="1" baseline="-25000" dirty="0" smtClean="0">
                <a:solidFill>
                  <a:schemeClr val="bg1"/>
                </a:solidFill>
                <a:latin typeface="Verdana" pitchFamily="34" charset="0"/>
              </a:rPr>
              <a:t>2</a:t>
            </a:r>
            <a:r>
              <a:rPr lang="en-US" sz="1200" b="1" dirty="0" smtClean="0">
                <a:solidFill>
                  <a:schemeClr val="bg1"/>
                </a:solidFill>
                <a:latin typeface="Verdana" pitchFamily="34" charset="0"/>
              </a:rPr>
              <a:t> &amp; Ship Transport emissions </a:t>
            </a:r>
          </a:p>
          <a:p>
            <a:pPr>
              <a:lnSpc>
                <a:spcPct val="150000"/>
              </a:lnSpc>
              <a:buClr>
                <a:srgbClr val="1F497D">
                  <a:lumMod val="75000"/>
                </a:srgbClr>
              </a:buClr>
            </a:pPr>
            <a:r>
              <a:rPr lang="en-US" sz="1200" b="1" dirty="0" smtClean="0">
                <a:solidFill>
                  <a:schemeClr val="bg1"/>
                </a:solidFill>
                <a:latin typeface="Verdana" pitchFamily="34" charset="0"/>
              </a:rPr>
              <a:t>Abatement through LNG</a:t>
            </a:r>
          </a:p>
        </p:txBody>
      </p:sp>
      <p:sp>
        <p:nvSpPr>
          <p:cNvPr id="6" name="Rectangle 5"/>
          <p:cNvSpPr/>
          <p:nvPr/>
        </p:nvSpPr>
        <p:spPr>
          <a:xfrm>
            <a:off x="5868144" y="6453336"/>
            <a:ext cx="2736304" cy="290464"/>
          </a:xfrm>
          <a:prstGeom prst="rect">
            <a:avLst/>
          </a:prstGeom>
        </p:spPr>
        <p:txBody>
          <a:bodyPr wrap="square">
            <a:spAutoFit/>
          </a:bodyPr>
          <a:lstStyle/>
          <a:p>
            <a:pPr algn="r">
              <a:lnSpc>
                <a:spcPct val="120000"/>
              </a:lnSpc>
              <a:spcBef>
                <a:spcPts val="1200"/>
              </a:spcBef>
              <a:buClr>
                <a:srgbClr val="1F497D">
                  <a:lumMod val="75000"/>
                </a:srgbClr>
              </a:buClr>
            </a:pPr>
            <a:r>
              <a:rPr lang="en-US" sz="1200" b="1" dirty="0" smtClean="0">
                <a:solidFill>
                  <a:schemeClr val="bg1"/>
                </a:solidFill>
                <a:latin typeface="Verdana" pitchFamily="34" charset="0"/>
              </a:rPr>
              <a:t>2011-EU-21007-S</a:t>
            </a:r>
          </a:p>
        </p:txBody>
      </p:sp>
      <p:sp>
        <p:nvSpPr>
          <p:cNvPr id="2" name="Título 1"/>
          <p:cNvSpPr>
            <a:spLocks noGrp="1"/>
          </p:cNvSpPr>
          <p:nvPr>
            <p:ph type="title"/>
          </p:nvPr>
        </p:nvSpPr>
        <p:spPr>
          <a:xfrm>
            <a:off x="457200" y="53752"/>
            <a:ext cx="8229600" cy="1143000"/>
          </a:xfrm>
        </p:spPr>
        <p:txBody>
          <a:bodyPr>
            <a:normAutofit/>
          </a:bodyPr>
          <a:lstStyle/>
          <a:p>
            <a:pPr algn="just"/>
            <a:r>
              <a:rPr lang="en-US" sz="2500" b="1" dirty="0" smtClean="0">
                <a:solidFill>
                  <a:srgbClr val="003E6F"/>
                </a:solidFill>
                <a:latin typeface="Verdana" pitchFamily="34" charset="0"/>
              </a:rPr>
              <a:t>COSTA Action and the LNG North Sea and Baltic project </a:t>
            </a:r>
            <a:endParaRPr lang="pt-PT" sz="2500" dirty="0">
              <a:solidFill>
                <a:srgbClr val="003E6F"/>
              </a:solidFill>
              <a:latin typeface="Verdana" pitchFamily="34" charset="0"/>
            </a:endParaRPr>
          </a:p>
        </p:txBody>
      </p:sp>
      <p:sp>
        <p:nvSpPr>
          <p:cNvPr id="7" name="Rectangle 6"/>
          <p:cNvSpPr/>
          <p:nvPr/>
        </p:nvSpPr>
        <p:spPr>
          <a:xfrm>
            <a:off x="467544" y="1265366"/>
            <a:ext cx="8280920" cy="4750018"/>
          </a:xfrm>
          <a:prstGeom prst="rect">
            <a:avLst/>
          </a:prstGeom>
        </p:spPr>
        <p:txBody>
          <a:bodyPr wrap="square">
            <a:spAutoFit/>
          </a:bodyPr>
          <a:lstStyle/>
          <a:p>
            <a:pPr marL="354013" indent="-354013" algn="just">
              <a:lnSpc>
                <a:spcPts val="2200"/>
              </a:lnSpc>
              <a:buClr>
                <a:srgbClr val="EB4C6A"/>
              </a:buClr>
              <a:buFont typeface="Verdana" pitchFamily="34" charset="0"/>
              <a:buChar char="●"/>
            </a:pPr>
            <a:r>
              <a:rPr lang="en-US" sz="1600" b="1" dirty="0" smtClean="0">
                <a:solidFill>
                  <a:srgbClr val="EB4C6A"/>
                </a:solidFill>
                <a:latin typeface="Verdana" pitchFamily="34" charset="0"/>
              </a:rPr>
              <a:t>The project will take into account the following particularities between the COSTA action and the LNG North Sea and Baltic project:</a:t>
            </a:r>
            <a:endParaRPr lang="pt-PT" sz="1600" dirty="0" smtClean="0">
              <a:solidFill>
                <a:srgbClr val="003E6F"/>
              </a:solidFill>
              <a:latin typeface="Verdana" pitchFamily="34" charset="0"/>
            </a:endParaRPr>
          </a:p>
          <a:p>
            <a:pPr marL="360000" lvl="1" indent="-360000" algn="just">
              <a:lnSpc>
                <a:spcPts val="2200"/>
              </a:lnSpc>
              <a:spcBef>
                <a:spcPts val="1800"/>
              </a:spcBef>
              <a:buClr>
                <a:srgbClr val="EB4C6A"/>
              </a:buClr>
              <a:buFont typeface="Wingdings" pitchFamily="2" charset="2"/>
              <a:buChar char="Ø"/>
            </a:pPr>
            <a:r>
              <a:rPr lang="en-GB" sz="1600" dirty="0" smtClean="0">
                <a:solidFill>
                  <a:srgbClr val="003E6F"/>
                </a:solidFill>
                <a:latin typeface="Verdana" pitchFamily="34" charset="0"/>
              </a:rPr>
              <a:t>in the Baltic area (and in other SECA/ </a:t>
            </a:r>
            <a:r>
              <a:rPr lang="en-GB" sz="1600" dirty="0" err="1" smtClean="0">
                <a:solidFill>
                  <a:srgbClr val="003E6F"/>
                </a:solidFill>
                <a:latin typeface="Verdana" pitchFamily="34" charset="0"/>
              </a:rPr>
              <a:t>SOx</a:t>
            </a:r>
            <a:r>
              <a:rPr lang="en-GB" sz="1600" dirty="0" smtClean="0">
                <a:solidFill>
                  <a:srgbClr val="003E6F"/>
                </a:solidFill>
                <a:latin typeface="Verdana" pitchFamily="34" charset="0"/>
              </a:rPr>
              <a:t> Emission Control Areas) use of fuel with maximum 0.1% sulphur contents will be compulsory from 2015; this makes LNG an economically viable alternative in the short term. In the rest of the world the sulphur limit is planned to be lowered to 0.5% in </a:t>
            </a:r>
            <a:r>
              <a:rPr lang="en-GB" sz="1600" dirty="0" smtClean="0">
                <a:solidFill>
                  <a:srgbClr val="003E6F"/>
                </a:solidFill>
                <a:latin typeface="Verdana" pitchFamily="34" charset="0"/>
              </a:rPr>
              <a:t>2020;</a:t>
            </a:r>
            <a:endParaRPr lang="pt-PT" sz="1600" dirty="0" smtClean="0">
              <a:solidFill>
                <a:srgbClr val="003E6F"/>
              </a:solidFill>
              <a:latin typeface="Verdana" pitchFamily="34" charset="0"/>
            </a:endParaRPr>
          </a:p>
          <a:p>
            <a:pPr marL="360000" lvl="1" indent="-360000" algn="just">
              <a:lnSpc>
                <a:spcPts val="2200"/>
              </a:lnSpc>
              <a:spcBef>
                <a:spcPts val="1800"/>
              </a:spcBef>
              <a:buClr>
                <a:srgbClr val="EB4C6A"/>
              </a:buClr>
              <a:buFont typeface="Wingdings" pitchFamily="2" charset="2"/>
              <a:buChar char="Ø"/>
            </a:pPr>
            <a:r>
              <a:rPr lang="en-GB" sz="1600" dirty="0" smtClean="0">
                <a:solidFill>
                  <a:srgbClr val="003E6F"/>
                </a:solidFill>
                <a:latin typeface="Verdana" pitchFamily="34" charset="0"/>
              </a:rPr>
              <a:t>in the Baltic area, most of the traffic by sea is based on regular service on short routes; this means that relatively small LNG refuelling facilities are necessary. On the contrary in the Mediterranean Sea most of the traffic is of the “long range” type, moreover third Countries (e.g. North Africa) play an important role, hence securing LNG supply in the area with a convenient network of suitable LNG refuelling facilities is a must.</a:t>
            </a:r>
            <a:endParaRPr lang="pt-PT" sz="1600" dirty="0" smtClean="0">
              <a:solidFill>
                <a:srgbClr val="003E6F"/>
              </a:solidFill>
              <a:latin typeface="Verdana" pitchFamily="34" charset="0"/>
            </a:endParaRPr>
          </a:p>
          <a:p>
            <a:pPr algn="just"/>
            <a:endParaRPr lang="pt-PT" sz="1600"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2.gif"/>
          <p:cNvPicPr>
            <a:picLocks noChangeAspect="1"/>
          </p:cNvPicPr>
          <p:nvPr/>
        </p:nvPicPr>
        <p:blipFill>
          <a:blip r:embed="rId2" cstate="print"/>
          <a:stretch>
            <a:fillRect/>
          </a:stretch>
        </p:blipFill>
        <p:spPr>
          <a:xfrm>
            <a:off x="0" y="0"/>
            <a:ext cx="9144000" cy="6858000"/>
          </a:xfrm>
          <a:prstGeom prst="rect">
            <a:avLst/>
          </a:prstGeom>
        </p:spPr>
      </p:pic>
      <p:sp>
        <p:nvSpPr>
          <p:cNvPr id="5" name="Rectangle 4"/>
          <p:cNvSpPr/>
          <p:nvPr/>
        </p:nvSpPr>
        <p:spPr>
          <a:xfrm>
            <a:off x="611560" y="5733256"/>
            <a:ext cx="3168352" cy="1061829"/>
          </a:xfrm>
          <a:prstGeom prst="rect">
            <a:avLst/>
          </a:prstGeom>
        </p:spPr>
        <p:txBody>
          <a:bodyPr wrap="square">
            <a:spAutoFit/>
          </a:bodyPr>
          <a:lstStyle/>
          <a:p>
            <a:pPr>
              <a:lnSpc>
                <a:spcPct val="150000"/>
              </a:lnSpc>
              <a:buClr>
                <a:srgbClr val="1F497D">
                  <a:lumMod val="75000"/>
                </a:srgbClr>
              </a:buClr>
            </a:pPr>
            <a:r>
              <a:rPr lang="en-US" b="1" dirty="0" smtClean="0">
                <a:solidFill>
                  <a:schemeClr val="bg1"/>
                </a:solidFill>
                <a:latin typeface="Verdana" pitchFamily="34" charset="0"/>
              </a:rPr>
              <a:t>“COSTA” </a:t>
            </a:r>
          </a:p>
          <a:p>
            <a:pPr>
              <a:lnSpc>
                <a:spcPct val="150000"/>
              </a:lnSpc>
              <a:buClr>
                <a:srgbClr val="1F497D">
                  <a:lumMod val="75000"/>
                </a:srgbClr>
              </a:buClr>
            </a:pPr>
            <a:r>
              <a:rPr lang="en-US" sz="1200" b="1" dirty="0" smtClean="0">
                <a:solidFill>
                  <a:schemeClr val="bg1"/>
                </a:solidFill>
                <a:latin typeface="Verdana" pitchFamily="34" charset="0"/>
              </a:rPr>
              <a:t>CO</a:t>
            </a:r>
            <a:r>
              <a:rPr lang="en-US" sz="1200" b="1" baseline="-25000" dirty="0" smtClean="0">
                <a:solidFill>
                  <a:schemeClr val="bg1"/>
                </a:solidFill>
                <a:latin typeface="Verdana" pitchFamily="34" charset="0"/>
              </a:rPr>
              <a:t>2</a:t>
            </a:r>
            <a:r>
              <a:rPr lang="en-US" sz="1200" b="1" dirty="0" smtClean="0">
                <a:solidFill>
                  <a:schemeClr val="bg1"/>
                </a:solidFill>
                <a:latin typeface="Verdana" pitchFamily="34" charset="0"/>
              </a:rPr>
              <a:t> &amp; Ship Transport emissions </a:t>
            </a:r>
          </a:p>
          <a:p>
            <a:pPr>
              <a:lnSpc>
                <a:spcPct val="150000"/>
              </a:lnSpc>
              <a:buClr>
                <a:srgbClr val="1F497D">
                  <a:lumMod val="75000"/>
                </a:srgbClr>
              </a:buClr>
            </a:pPr>
            <a:r>
              <a:rPr lang="en-US" sz="1200" b="1" dirty="0" smtClean="0">
                <a:solidFill>
                  <a:schemeClr val="bg1"/>
                </a:solidFill>
                <a:latin typeface="Verdana" pitchFamily="34" charset="0"/>
              </a:rPr>
              <a:t>Abatement through LNG</a:t>
            </a:r>
          </a:p>
        </p:txBody>
      </p:sp>
      <p:sp>
        <p:nvSpPr>
          <p:cNvPr id="6" name="Rectangle 5"/>
          <p:cNvSpPr/>
          <p:nvPr/>
        </p:nvSpPr>
        <p:spPr>
          <a:xfrm>
            <a:off x="5868144" y="6453336"/>
            <a:ext cx="2736304" cy="290464"/>
          </a:xfrm>
          <a:prstGeom prst="rect">
            <a:avLst/>
          </a:prstGeom>
        </p:spPr>
        <p:txBody>
          <a:bodyPr wrap="square">
            <a:spAutoFit/>
          </a:bodyPr>
          <a:lstStyle/>
          <a:p>
            <a:pPr algn="r">
              <a:lnSpc>
                <a:spcPct val="120000"/>
              </a:lnSpc>
              <a:spcBef>
                <a:spcPts val="1200"/>
              </a:spcBef>
              <a:buClr>
                <a:srgbClr val="1F497D">
                  <a:lumMod val="75000"/>
                </a:srgbClr>
              </a:buClr>
            </a:pPr>
            <a:r>
              <a:rPr lang="en-US" sz="1200" b="1" dirty="0" smtClean="0">
                <a:solidFill>
                  <a:schemeClr val="bg1"/>
                </a:solidFill>
                <a:latin typeface="Verdana" pitchFamily="34" charset="0"/>
              </a:rPr>
              <a:t>2011-EU-21007-S</a:t>
            </a:r>
          </a:p>
        </p:txBody>
      </p:sp>
      <p:sp>
        <p:nvSpPr>
          <p:cNvPr id="7" name="Título 1"/>
          <p:cNvSpPr txBox="1">
            <a:spLocks/>
          </p:cNvSpPr>
          <p:nvPr/>
        </p:nvSpPr>
        <p:spPr>
          <a:xfrm>
            <a:off x="457200" y="341784"/>
            <a:ext cx="8229600" cy="1143000"/>
          </a:xfrm>
          <a:prstGeom prst="rect">
            <a:avLst/>
          </a:prstGeom>
        </p:spPr>
        <p:txBody>
          <a:bodyPr vert="horz" lIns="91440" tIns="45720" rIns="91440" bIns="45720" rtlCol="0" anchor="ctr">
            <a:norm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en-US" sz="2500" b="1" i="0" u="none" strike="noStrike" kern="1200" cap="none" spc="0" normalizeH="0" baseline="0" noProof="0" dirty="0" smtClean="0">
                <a:ln>
                  <a:noFill/>
                </a:ln>
                <a:solidFill>
                  <a:srgbClr val="003E6F"/>
                </a:solidFill>
                <a:effectLst/>
                <a:uLnTx/>
                <a:uFillTx/>
                <a:latin typeface="Verdana" pitchFamily="34" charset="0"/>
                <a:ea typeface="+mj-ea"/>
                <a:cs typeface="+mj-cs"/>
              </a:rPr>
              <a:t>LNG Master Plan </a:t>
            </a:r>
            <a:r>
              <a:rPr kumimoji="0" lang="en-US" sz="2000" b="1" i="1" u="none" strike="noStrike" kern="1200" cap="none" spc="0" normalizeH="0" baseline="0" noProof="0" dirty="0" smtClean="0">
                <a:ln>
                  <a:noFill/>
                </a:ln>
                <a:solidFill>
                  <a:srgbClr val="003E6F"/>
                </a:solidFill>
                <a:effectLst/>
                <a:uLnTx/>
                <a:uFillTx/>
                <a:latin typeface="Verdana" pitchFamily="34" charset="0"/>
                <a:ea typeface="+mj-ea"/>
                <a:cs typeface="+mj-cs"/>
              </a:rPr>
              <a:t>(1)</a:t>
            </a:r>
            <a:endParaRPr kumimoji="0" lang="pt-PT" sz="2000" b="0" i="1" u="none" strike="noStrike" kern="1200" cap="none" spc="0" normalizeH="0" baseline="0" noProof="0" dirty="0">
              <a:ln>
                <a:noFill/>
              </a:ln>
              <a:solidFill>
                <a:srgbClr val="003E6F"/>
              </a:solidFill>
              <a:effectLst/>
              <a:uLnTx/>
              <a:uFillTx/>
              <a:latin typeface="Verdana" pitchFamily="34" charset="0"/>
              <a:ea typeface="+mj-ea"/>
              <a:cs typeface="+mj-cs"/>
            </a:endParaRPr>
          </a:p>
        </p:txBody>
      </p:sp>
      <p:sp>
        <p:nvSpPr>
          <p:cNvPr id="9" name="Rectangle 8"/>
          <p:cNvSpPr/>
          <p:nvPr/>
        </p:nvSpPr>
        <p:spPr>
          <a:xfrm>
            <a:off x="539552" y="1988840"/>
            <a:ext cx="7992888" cy="2554545"/>
          </a:xfrm>
          <a:prstGeom prst="rect">
            <a:avLst/>
          </a:prstGeom>
        </p:spPr>
        <p:txBody>
          <a:bodyPr wrap="square">
            <a:spAutoFit/>
          </a:bodyPr>
          <a:lstStyle/>
          <a:p>
            <a:pPr marL="354013" indent="-354013" algn="just">
              <a:lnSpc>
                <a:spcPct val="150000"/>
              </a:lnSpc>
              <a:buClr>
                <a:srgbClr val="EB4C6A"/>
              </a:buClr>
              <a:buFont typeface="Verdana" pitchFamily="34" charset="0"/>
              <a:buChar char="●"/>
            </a:pPr>
            <a:r>
              <a:rPr lang="en-US" sz="1600" dirty="0" smtClean="0">
                <a:solidFill>
                  <a:srgbClr val="003E6F"/>
                </a:solidFill>
                <a:latin typeface="Verdana" pitchFamily="34" charset="0"/>
              </a:rPr>
              <a:t>The LNG Master Plan will therefore clearly identify what is necessary to be done, when it is to be done, by whom and which are the necessary investments in order to be able to use LNG as fuel for shipping in the Mediterranean, Black Sea and Atlantic Ocean basins, including the sea-river connections and deep sea cruising in the North Atlantic Ocean, from 2020 onwards. </a:t>
            </a:r>
            <a:endParaRPr lang="pt-PT" sz="1600" dirty="0" smtClean="0">
              <a:solidFill>
                <a:srgbClr val="003E6F"/>
              </a:solidFill>
              <a:latin typeface="Verdana" pitchFamily="34" charset="0"/>
            </a:endParaRPr>
          </a:p>
          <a:p>
            <a:pPr algn="just">
              <a:buNone/>
            </a:pPr>
            <a:endParaRPr lang="pt-PT" sz="160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back2.gif"/>
          <p:cNvPicPr>
            <a:picLocks noChangeAspect="1"/>
          </p:cNvPicPr>
          <p:nvPr/>
        </p:nvPicPr>
        <p:blipFill>
          <a:blip r:embed="rId3" cstate="print"/>
          <a:stretch>
            <a:fillRect/>
          </a:stretch>
        </p:blipFill>
        <p:spPr>
          <a:xfrm>
            <a:off x="0" y="0"/>
            <a:ext cx="9144000" cy="6858000"/>
          </a:xfrm>
          <a:prstGeom prst="rect">
            <a:avLst/>
          </a:prstGeom>
        </p:spPr>
      </p:pic>
      <p:sp>
        <p:nvSpPr>
          <p:cNvPr id="6" name="Rectangle 5"/>
          <p:cNvSpPr/>
          <p:nvPr/>
        </p:nvSpPr>
        <p:spPr>
          <a:xfrm>
            <a:off x="611560" y="5733256"/>
            <a:ext cx="3168352" cy="1061829"/>
          </a:xfrm>
          <a:prstGeom prst="rect">
            <a:avLst/>
          </a:prstGeom>
        </p:spPr>
        <p:txBody>
          <a:bodyPr wrap="square">
            <a:spAutoFit/>
          </a:bodyPr>
          <a:lstStyle/>
          <a:p>
            <a:pPr>
              <a:lnSpc>
                <a:spcPct val="150000"/>
              </a:lnSpc>
              <a:buClr>
                <a:srgbClr val="1F497D">
                  <a:lumMod val="75000"/>
                </a:srgbClr>
              </a:buClr>
            </a:pPr>
            <a:r>
              <a:rPr lang="en-US" b="1" dirty="0" smtClean="0">
                <a:solidFill>
                  <a:schemeClr val="bg1"/>
                </a:solidFill>
                <a:latin typeface="Verdana" pitchFamily="34" charset="0"/>
              </a:rPr>
              <a:t>“COSTA” </a:t>
            </a:r>
          </a:p>
          <a:p>
            <a:pPr>
              <a:lnSpc>
                <a:spcPct val="150000"/>
              </a:lnSpc>
              <a:buClr>
                <a:srgbClr val="1F497D">
                  <a:lumMod val="75000"/>
                </a:srgbClr>
              </a:buClr>
            </a:pPr>
            <a:r>
              <a:rPr lang="en-US" sz="1200" b="1" dirty="0" smtClean="0">
                <a:solidFill>
                  <a:schemeClr val="bg1"/>
                </a:solidFill>
                <a:latin typeface="Verdana" pitchFamily="34" charset="0"/>
              </a:rPr>
              <a:t>CO</a:t>
            </a:r>
            <a:r>
              <a:rPr lang="en-US" sz="1200" b="1" baseline="-25000" dirty="0" smtClean="0">
                <a:solidFill>
                  <a:schemeClr val="bg1"/>
                </a:solidFill>
                <a:latin typeface="Verdana" pitchFamily="34" charset="0"/>
              </a:rPr>
              <a:t>2</a:t>
            </a:r>
            <a:r>
              <a:rPr lang="en-US" sz="1200" b="1" dirty="0" smtClean="0">
                <a:solidFill>
                  <a:schemeClr val="bg1"/>
                </a:solidFill>
                <a:latin typeface="Verdana" pitchFamily="34" charset="0"/>
              </a:rPr>
              <a:t> &amp; Ship Transport emissions </a:t>
            </a:r>
          </a:p>
          <a:p>
            <a:pPr>
              <a:lnSpc>
                <a:spcPct val="150000"/>
              </a:lnSpc>
              <a:buClr>
                <a:srgbClr val="1F497D">
                  <a:lumMod val="75000"/>
                </a:srgbClr>
              </a:buClr>
            </a:pPr>
            <a:r>
              <a:rPr lang="en-US" sz="1200" b="1" dirty="0" smtClean="0">
                <a:solidFill>
                  <a:schemeClr val="bg1"/>
                </a:solidFill>
                <a:latin typeface="Verdana" pitchFamily="34" charset="0"/>
              </a:rPr>
              <a:t>Abatement through LNG</a:t>
            </a:r>
          </a:p>
        </p:txBody>
      </p:sp>
      <p:sp>
        <p:nvSpPr>
          <p:cNvPr id="7" name="Rectangle 6"/>
          <p:cNvSpPr/>
          <p:nvPr/>
        </p:nvSpPr>
        <p:spPr>
          <a:xfrm>
            <a:off x="5868144" y="6453336"/>
            <a:ext cx="2736304" cy="290464"/>
          </a:xfrm>
          <a:prstGeom prst="rect">
            <a:avLst/>
          </a:prstGeom>
        </p:spPr>
        <p:txBody>
          <a:bodyPr wrap="square">
            <a:spAutoFit/>
          </a:bodyPr>
          <a:lstStyle/>
          <a:p>
            <a:pPr algn="r">
              <a:lnSpc>
                <a:spcPct val="120000"/>
              </a:lnSpc>
              <a:spcBef>
                <a:spcPts val="1200"/>
              </a:spcBef>
              <a:buClr>
                <a:srgbClr val="1F497D">
                  <a:lumMod val="75000"/>
                </a:srgbClr>
              </a:buClr>
            </a:pPr>
            <a:r>
              <a:rPr lang="en-US" sz="1200" b="1" dirty="0" smtClean="0">
                <a:solidFill>
                  <a:schemeClr val="bg1"/>
                </a:solidFill>
                <a:latin typeface="Verdana" pitchFamily="34" charset="0"/>
              </a:rPr>
              <a:t>2011-EU-21007-S</a:t>
            </a:r>
          </a:p>
        </p:txBody>
      </p:sp>
      <p:pic>
        <p:nvPicPr>
          <p:cNvPr id="21509" name="Picture 5"/>
          <p:cNvPicPr>
            <a:picLocks noChangeAspect="1" noChangeArrowheads="1"/>
          </p:cNvPicPr>
          <p:nvPr/>
        </p:nvPicPr>
        <p:blipFill>
          <a:blip r:embed="rId4" cstate="print"/>
          <a:srcRect/>
          <a:stretch>
            <a:fillRect/>
          </a:stretch>
        </p:blipFill>
        <p:spPr bwMode="auto">
          <a:xfrm>
            <a:off x="1187624" y="861950"/>
            <a:ext cx="6912769" cy="4583274"/>
          </a:xfrm>
          <a:prstGeom prst="rect">
            <a:avLst/>
          </a:prstGeom>
          <a:ln>
            <a:noFill/>
          </a:ln>
          <a:effectLst>
            <a:outerShdw blurRad="292100" dist="139700" dir="2700000" algn="tl" rotWithShape="0">
              <a:srgbClr val="333333">
                <a:alpha val="65000"/>
              </a:srgbClr>
            </a:outerShdw>
          </a:effectLst>
        </p:spPr>
      </p:pic>
      <p:sp>
        <p:nvSpPr>
          <p:cNvPr id="4" name="Título 1"/>
          <p:cNvSpPr txBox="1">
            <a:spLocks/>
          </p:cNvSpPr>
          <p:nvPr/>
        </p:nvSpPr>
        <p:spPr>
          <a:xfrm>
            <a:off x="0" y="144016"/>
            <a:ext cx="9144000" cy="62068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500" b="1" i="0" u="none" strike="noStrike" kern="1200" cap="none" spc="0" normalizeH="0" baseline="0" noProof="0" dirty="0" smtClean="0">
                <a:ln>
                  <a:noFill/>
                </a:ln>
                <a:solidFill>
                  <a:srgbClr val="003E6F"/>
                </a:solidFill>
                <a:effectLst/>
                <a:uLnTx/>
                <a:uFillTx/>
                <a:latin typeface="Verdana" pitchFamily="34" charset="0"/>
                <a:ea typeface="+mj-ea"/>
                <a:cs typeface="+mj-cs"/>
              </a:rPr>
              <a:t>LNG Security of supply</a:t>
            </a:r>
            <a:endParaRPr kumimoji="0" lang="pt-PT" sz="2000" b="0" i="1" u="none" strike="noStrike" kern="1200" cap="none" spc="0" normalizeH="0" baseline="0" noProof="0" dirty="0">
              <a:ln>
                <a:noFill/>
              </a:ln>
              <a:solidFill>
                <a:srgbClr val="003E6F"/>
              </a:solidFill>
              <a:effectLst/>
              <a:uLnTx/>
              <a:uFillTx/>
              <a:latin typeface="Verdana" pitchFamily="34" charset="0"/>
              <a:ea typeface="+mj-ea"/>
              <a:cs typeface="+mj-cs"/>
            </a:endParaRPr>
          </a:p>
        </p:txBody>
      </p:sp>
    </p:spTree>
    <p:extLst>
      <p:ext uri="{BB962C8B-B14F-4D97-AF65-F5344CB8AC3E}">
        <p14:creationId xmlns:p14="http://schemas.microsoft.com/office/powerpoint/2010/main" xmlns="" val="290780439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2.gif"/>
          <p:cNvPicPr>
            <a:picLocks noChangeAspect="1"/>
          </p:cNvPicPr>
          <p:nvPr/>
        </p:nvPicPr>
        <p:blipFill>
          <a:blip r:embed="rId3" cstate="print"/>
          <a:stretch>
            <a:fillRect/>
          </a:stretch>
        </p:blipFill>
        <p:spPr>
          <a:xfrm>
            <a:off x="0" y="0"/>
            <a:ext cx="9144000" cy="6858000"/>
          </a:xfrm>
          <a:prstGeom prst="rect">
            <a:avLst/>
          </a:prstGeom>
        </p:spPr>
      </p:pic>
      <p:sp>
        <p:nvSpPr>
          <p:cNvPr id="5" name="Rectangle 4"/>
          <p:cNvSpPr/>
          <p:nvPr/>
        </p:nvSpPr>
        <p:spPr>
          <a:xfrm>
            <a:off x="611560" y="5733256"/>
            <a:ext cx="3168352" cy="1061829"/>
          </a:xfrm>
          <a:prstGeom prst="rect">
            <a:avLst/>
          </a:prstGeom>
        </p:spPr>
        <p:txBody>
          <a:bodyPr wrap="square">
            <a:spAutoFit/>
          </a:bodyPr>
          <a:lstStyle/>
          <a:p>
            <a:pPr>
              <a:lnSpc>
                <a:spcPct val="150000"/>
              </a:lnSpc>
              <a:buClr>
                <a:srgbClr val="1F497D">
                  <a:lumMod val="75000"/>
                </a:srgbClr>
              </a:buClr>
            </a:pPr>
            <a:r>
              <a:rPr lang="en-US" b="1" dirty="0" smtClean="0">
                <a:solidFill>
                  <a:schemeClr val="bg1"/>
                </a:solidFill>
                <a:latin typeface="Verdana" pitchFamily="34" charset="0"/>
              </a:rPr>
              <a:t>“COSTA” </a:t>
            </a:r>
          </a:p>
          <a:p>
            <a:pPr>
              <a:lnSpc>
                <a:spcPct val="150000"/>
              </a:lnSpc>
              <a:buClr>
                <a:srgbClr val="1F497D">
                  <a:lumMod val="75000"/>
                </a:srgbClr>
              </a:buClr>
            </a:pPr>
            <a:r>
              <a:rPr lang="en-US" sz="1200" b="1" dirty="0" smtClean="0">
                <a:solidFill>
                  <a:schemeClr val="bg1"/>
                </a:solidFill>
                <a:latin typeface="Verdana" pitchFamily="34" charset="0"/>
              </a:rPr>
              <a:t>CO</a:t>
            </a:r>
            <a:r>
              <a:rPr lang="en-US" sz="1200" b="1" baseline="-25000" dirty="0" smtClean="0">
                <a:solidFill>
                  <a:schemeClr val="bg1"/>
                </a:solidFill>
                <a:latin typeface="Verdana" pitchFamily="34" charset="0"/>
              </a:rPr>
              <a:t>2</a:t>
            </a:r>
            <a:r>
              <a:rPr lang="en-US" sz="1200" b="1" dirty="0" smtClean="0">
                <a:solidFill>
                  <a:schemeClr val="bg1"/>
                </a:solidFill>
                <a:latin typeface="Verdana" pitchFamily="34" charset="0"/>
              </a:rPr>
              <a:t> &amp; Ship Transport emissions </a:t>
            </a:r>
          </a:p>
          <a:p>
            <a:pPr>
              <a:lnSpc>
                <a:spcPct val="150000"/>
              </a:lnSpc>
              <a:buClr>
                <a:srgbClr val="1F497D">
                  <a:lumMod val="75000"/>
                </a:srgbClr>
              </a:buClr>
            </a:pPr>
            <a:r>
              <a:rPr lang="en-US" sz="1200" b="1" dirty="0" smtClean="0">
                <a:solidFill>
                  <a:schemeClr val="bg1"/>
                </a:solidFill>
                <a:latin typeface="Verdana" pitchFamily="34" charset="0"/>
              </a:rPr>
              <a:t>Abatement through LNG</a:t>
            </a:r>
          </a:p>
        </p:txBody>
      </p:sp>
      <p:sp>
        <p:nvSpPr>
          <p:cNvPr id="6" name="Rectangle 5"/>
          <p:cNvSpPr/>
          <p:nvPr/>
        </p:nvSpPr>
        <p:spPr>
          <a:xfrm>
            <a:off x="5868144" y="6453336"/>
            <a:ext cx="2736304" cy="290464"/>
          </a:xfrm>
          <a:prstGeom prst="rect">
            <a:avLst/>
          </a:prstGeom>
        </p:spPr>
        <p:txBody>
          <a:bodyPr wrap="square">
            <a:spAutoFit/>
          </a:bodyPr>
          <a:lstStyle/>
          <a:p>
            <a:pPr algn="r">
              <a:lnSpc>
                <a:spcPct val="120000"/>
              </a:lnSpc>
              <a:spcBef>
                <a:spcPts val="1200"/>
              </a:spcBef>
              <a:buClr>
                <a:srgbClr val="1F497D">
                  <a:lumMod val="75000"/>
                </a:srgbClr>
              </a:buClr>
            </a:pPr>
            <a:r>
              <a:rPr lang="en-US" sz="1200" b="1" dirty="0" smtClean="0">
                <a:solidFill>
                  <a:schemeClr val="bg1"/>
                </a:solidFill>
                <a:latin typeface="Verdana" pitchFamily="34" charset="0"/>
              </a:rPr>
              <a:t>2011-EU-21007-S</a:t>
            </a:r>
          </a:p>
        </p:txBody>
      </p:sp>
      <p:sp>
        <p:nvSpPr>
          <p:cNvPr id="8" name="Título 1"/>
          <p:cNvSpPr txBox="1">
            <a:spLocks/>
          </p:cNvSpPr>
          <p:nvPr/>
        </p:nvSpPr>
        <p:spPr>
          <a:xfrm>
            <a:off x="0" y="144016"/>
            <a:ext cx="9144000" cy="620688"/>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500" b="1" i="0" u="none" strike="noStrike" kern="1200" cap="none" spc="0" normalizeH="0" baseline="0" noProof="0" dirty="0" smtClean="0">
                <a:ln>
                  <a:noFill/>
                </a:ln>
                <a:solidFill>
                  <a:srgbClr val="003E6F"/>
                </a:solidFill>
                <a:effectLst/>
                <a:uLnTx/>
                <a:uFillTx/>
                <a:latin typeface="Verdana" pitchFamily="34" charset="0"/>
                <a:ea typeface="+mj-ea"/>
                <a:cs typeface="+mj-cs"/>
              </a:rPr>
              <a:t>LNG Security of supply</a:t>
            </a:r>
            <a:endParaRPr kumimoji="0" lang="pt-PT" sz="2000" b="0" i="1" u="none" strike="noStrike" kern="1200" cap="none" spc="0" normalizeH="0" baseline="0" noProof="0" dirty="0">
              <a:ln>
                <a:noFill/>
              </a:ln>
              <a:solidFill>
                <a:srgbClr val="003E6F"/>
              </a:solidFill>
              <a:effectLst/>
              <a:uLnTx/>
              <a:uFillTx/>
              <a:latin typeface="Verdana" pitchFamily="34" charset="0"/>
              <a:ea typeface="+mj-ea"/>
              <a:cs typeface="+mj-cs"/>
            </a:endParaRPr>
          </a:p>
        </p:txBody>
      </p:sp>
      <p:pic>
        <p:nvPicPr>
          <p:cNvPr id="21508" name="Picture 6"/>
          <p:cNvPicPr>
            <a:picLocks noChangeAspect="1" noChangeArrowheads="1"/>
          </p:cNvPicPr>
          <p:nvPr/>
        </p:nvPicPr>
        <p:blipFill>
          <a:blip r:embed="rId4" cstate="print"/>
          <a:srcRect/>
          <a:stretch>
            <a:fillRect/>
          </a:stretch>
        </p:blipFill>
        <p:spPr bwMode="auto">
          <a:xfrm>
            <a:off x="1187624" y="836712"/>
            <a:ext cx="7056784" cy="4779357"/>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xmlns="" val="89215589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ck2.gif"/>
          <p:cNvPicPr>
            <a:picLocks noChangeAspect="1"/>
          </p:cNvPicPr>
          <p:nvPr/>
        </p:nvPicPr>
        <p:blipFill>
          <a:blip r:embed="rId2" cstate="print"/>
          <a:stretch>
            <a:fillRect/>
          </a:stretch>
        </p:blipFill>
        <p:spPr>
          <a:xfrm>
            <a:off x="0" y="0"/>
            <a:ext cx="9144000" cy="6858000"/>
          </a:xfrm>
          <a:prstGeom prst="rect">
            <a:avLst/>
          </a:prstGeom>
        </p:spPr>
      </p:pic>
      <p:sp>
        <p:nvSpPr>
          <p:cNvPr id="5" name="Rectangle 4"/>
          <p:cNvSpPr/>
          <p:nvPr/>
        </p:nvSpPr>
        <p:spPr>
          <a:xfrm>
            <a:off x="611560" y="5733256"/>
            <a:ext cx="3168352" cy="1061829"/>
          </a:xfrm>
          <a:prstGeom prst="rect">
            <a:avLst/>
          </a:prstGeom>
        </p:spPr>
        <p:txBody>
          <a:bodyPr wrap="square">
            <a:spAutoFit/>
          </a:bodyPr>
          <a:lstStyle/>
          <a:p>
            <a:pPr>
              <a:lnSpc>
                <a:spcPct val="150000"/>
              </a:lnSpc>
              <a:buClr>
                <a:srgbClr val="1F497D">
                  <a:lumMod val="75000"/>
                </a:srgbClr>
              </a:buClr>
            </a:pPr>
            <a:r>
              <a:rPr lang="en-US" b="1" dirty="0" smtClean="0">
                <a:solidFill>
                  <a:schemeClr val="bg1"/>
                </a:solidFill>
                <a:latin typeface="Verdana" pitchFamily="34" charset="0"/>
              </a:rPr>
              <a:t>“COSTA” </a:t>
            </a:r>
          </a:p>
          <a:p>
            <a:pPr>
              <a:lnSpc>
                <a:spcPct val="150000"/>
              </a:lnSpc>
              <a:buClr>
                <a:srgbClr val="1F497D">
                  <a:lumMod val="75000"/>
                </a:srgbClr>
              </a:buClr>
            </a:pPr>
            <a:r>
              <a:rPr lang="en-US" sz="1200" b="1" dirty="0" smtClean="0">
                <a:solidFill>
                  <a:schemeClr val="bg1"/>
                </a:solidFill>
                <a:latin typeface="Verdana" pitchFamily="34" charset="0"/>
              </a:rPr>
              <a:t>CO</a:t>
            </a:r>
            <a:r>
              <a:rPr lang="en-US" sz="1200" b="1" baseline="-25000" dirty="0" smtClean="0">
                <a:solidFill>
                  <a:schemeClr val="bg1"/>
                </a:solidFill>
                <a:latin typeface="Verdana" pitchFamily="34" charset="0"/>
              </a:rPr>
              <a:t>2</a:t>
            </a:r>
            <a:r>
              <a:rPr lang="en-US" sz="1200" b="1" dirty="0" smtClean="0">
                <a:solidFill>
                  <a:schemeClr val="bg1"/>
                </a:solidFill>
                <a:latin typeface="Verdana" pitchFamily="34" charset="0"/>
              </a:rPr>
              <a:t> &amp; Ship Transport emissions </a:t>
            </a:r>
          </a:p>
          <a:p>
            <a:pPr>
              <a:lnSpc>
                <a:spcPct val="150000"/>
              </a:lnSpc>
              <a:buClr>
                <a:srgbClr val="1F497D">
                  <a:lumMod val="75000"/>
                </a:srgbClr>
              </a:buClr>
            </a:pPr>
            <a:r>
              <a:rPr lang="en-US" sz="1200" b="1" dirty="0" smtClean="0">
                <a:solidFill>
                  <a:schemeClr val="bg1"/>
                </a:solidFill>
                <a:latin typeface="Verdana" pitchFamily="34" charset="0"/>
              </a:rPr>
              <a:t>Abatement through LNG</a:t>
            </a:r>
          </a:p>
        </p:txBody>
      </p:sp>
      <p:sp>
        <p:nvSpPr>
          <p:cNvPr id="6" name="Rectangle 5"/>
          <p:cNvSpPr/>
          <p:nvPr/>
        </p:nvSpPr>
        <p:spPr>
          <a:xfrm>
            <a:off x="5868144" y="6453336"/>
            <a:ext cx="2736304" cy="290464"/>
          </a:xfrm>
          <a:prstGeom prst="rect">
            <a:avLst/>
          </a:prstGeom>
        </p:spPr>
        <p:txBody>
          <a:bodyPr wrap="square">
            <a:spAutoFit/>
          </a:bodyPr>
          <a:lstStyle/>
          <a:p>
            <a:pPr algn="r">
              <a:lnSpc>
                <a:spcPct val="120000"/>
              </a:lnSpc>
              <a:spcBef>
                <a:spcPts val="1200"/>
              </a:spcBef>
              <a:buClr>
                <a:srgbClr val="1F497D">
                  <a:lumMod val="75000"/>
                </a:srgbClr>
              </a:buClr>
            </a:pPr>
            <a:r>
              <a:rPr lang="en-US" sz="1200" b="1" dirty="0" smtClean="0">
                <a:solidFill>
                  <a:schemeClr val="bg1"/>
                </a:solidFill>
                <a:latin typeface="Verdana" pitchFamily="34" charset="0"/>
              </a:rPr>
              <a:t>2011-EU-21007-S</a:t>
            </a:r>
          </a:p>
        </p:txBody>
      </p:sp>
      <p:sp>
        <p:nvSpPr>
          <p:cNvPr id="7" name="Título 1"/>
          <p:cNvSpPr txBox="1">
            <a:spLocks/>
          </p:cNvSpPr>
          <p:nvPr/>
        </p:nvSpPr>
        <p:spPr>
          <a:xfrm>
            <a:off x="457200" y="125760"/>
            <a:ext cx="8229600" cy="1143000"/>
          </a:xfrm>
          <a:prstGeom prst="rect">
            <a:avLst/>
          </a:prstGeom>
        </p:spPr>
        <p:txBody>
          <a:bodyPr vert="horz" lIns="91440" tIns="45720" rIns="91440" bIns="45720" rtlCol="0" anchor="ctr">
            <a:norm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en-US" sz="2500" b="1" i="0" u="none" strike="noStrike" kern="1200" cap="none" spc="0" normalizeH="0" baseline="0" noProof="0" dirty="0" smtClean="0">
                <a:ln>
                  <a:noFill/>
                </a:ln>
                <a:solidFill>
                  <a:srgbClr val="003E6F"/>
                </a:solidFill>
                <a:effectLst/>
                <a:uLnTx/>
                <a:uFillTx/>
                <a:latin typeface="Verdana" pitchFamily="34" charset="0"/>
                <a:ea typeface="+mj-ea"/>
                <a:cs typeface="+mj-cs"/>
              </a:rPr>
              <a:t>LNG Master Plan </a:t>
            </a:r>
            <a:r>
              <a:rPr kumimoji="0" lang="en-US" sz="2000" b="1" i="1" u="none" strike="noStrike" kern="1200" cap="none" spc="0" normalizeH="0" baseline="0" noProof="0" dirty="0" smtClean="0">
                <a:ln>
                  <a:noFill/>
                </a:ln>
                <a:solidFill>
                  <a:srgbClr val="003E6F"/>
                </a:solidFill>
                <a:effectLst/>
                <a:uLnTx/>
                <a:uFillTx/>
                <a:latin typeface="Verdana" pitchFamily="34" charset="0"/>
                <a:ea typeface="+mj-ea"/>
                <a:cs typeface="+mj-cs"/>
              </a:rPr>
              <a:t>(2)</a:t>
            </a:r>
            <a:endParaRPr kumimoji="0" lang="pt-PT" sz="2000" b="0" i="1" u="none" strike="noStrike" kern="1200" cap="none" spc="0" normalizeH="0" baseline="0" noProof="0" dirty="0">
              <a:ln>
                <a:noFill/>
              </a:ln>
              <a:solidFill>
                <a:srgbClr val="003E6F"/>
              </a:solidFill>
              <a:effectLst/>
              <a:uLnTx/>
              <a:uFillTx/>
              <a:latin typeface="Verdana" pitchFamily="34" charset="0"/>
              <a:ea typeface="+mj-ea"/>
              <a:cs typeface="+mj-cs"/>
            </a:endParaRPr>
          </a:p>
        </p:txBody>
      </p:sp>
      <p:sp>
        <p:nvSpPr>
          <p:cNvPr id="3" name="Marcador de Posição de Conteúdo 2"/>
          <p:cNvSpPr>
            <a:spLocks noGrp="1"/>
          </p:cNvSpPr>
          <p:nvPr>
            <p:ph idx="1"/>
          </p:nvPr>
        </p:nvSpPr>
        <p:spPr>
          <a:xfrm>
            <a:off x="457200" y="1556792"/>
            <a:ext cx="8229600" cy="3373835"/>
          </a:xfrm>
        </p:spPr>
        <p:txBody>
          <a:bodyPr>
            <a:normAutofit/>
          </a:bodyPr>
          <a:lstStyle/>
          <a:p>
            <a:pPr marL="354013" indent="-354013" algn="just">
              <a:lnSpc>
                <a:spcPts val="2200"/>
              </a:lnSpc>
              <a:spcBef>
                <a:spcPts val="1800"/>
              </a:spcBef>
              <a:buClr>
                <a:srgbClr val="EB4C6A"/>
              </a:buClr>
              <a:buFont typeface="Verdana" pitchFamily="34" charset="0"/>
              <a:buChar char="●"/>
            </a:pPr>
            <a:r>
              <a:rPr lang="en-US" sz="1700" dirty="0" smtClean="0">
                <a:solidFill>
                  <a:srgbClr val="003E6F"/>
                </a:solidFill>
                <a:latin typeface="Verdana" pitchFamily="34" charset="0"/>
              </a:rPr>
              <a:t>Advantage will be taken from the achievements of the </a:t>
            </a:r>
            <a:r>
              <a:rPr lang="en-US" sz="1700" b="1" dirty="0" smtClean="0">
                <a:solidFill>
                  <a:srgbClr val="EB4C6A"/>
                </a:solidFill>
                <a:latin typeface="Verdana" pitchFamily="34" charset="0"/>
              </a:rPr>
              <a:t>LNG North Sea and Baltic project</a:t>
            </a:r>
            <a:r>
              <a:rPr lang="en-US" sz="1700" dirty="0" smtClean="0">
                <a:solidFill>
                  <a:srgbClr val="003E6F"/>
                </a:solidFill>
                <a:latin typeface="Verdana" pitchFamily="34" charset="0"/>
              </a:rPr>
              <a:t> in particular on safety issues as well as on technical issues.</a:t>
            </a:r>
          </a:p>
          <a:p>
            <a:pPr algn="just">
              <a:buNone/>
            </a:pPr>
            <a:endParaRPr lang="pt-PT" sz="1700" dirty="0" smtClean="0">
              <a:solidFill>
                <a:srgbClr val="003E6F"/>
              </a:solidFill>
              <a:latin typeface="Verdana" pitchFamily="34" charset="0"/>
            </a:endParaRPr>
          </a:p>
          <a:p>
            <a:pPr algn="just">
              <a:buNone/>
            </a:pPr>
            <a:endParaRPr lang="pt-PT" sz="1700" dirty="0" smtClean="0">
              <a:solidFill>
                <a:srgbClr val="003E6F"/>
              </a:solidFill>
              <a:latin typeface="Verdana" pitchFamily="34" charset="0"/>
            </a:endParaRPr>
          </a:p>
          <a:p>
            <a:pPr algn="just">
              <a:buNone/>
            </a:pPr>
            <a:r>
              <a:rPr lang="en-US" sz="1700" b="1" dirty="0" smtClean="0">
                <a:solidFill>
                  <a:srgbClr val="003E6F"/>
                </a:solidFill>
                <a:latin typeface="Verdana" pitchFamily="34" charset="0"/>
              </a:rPr>
              <a:t>More specifically, two scenarios will be analyzed:</a:t>
            </a:r>
            <a:endParaRPr lang="pt-PT" sz="1700" b="1" dirty="0" smtClean="0">
              <a:solidFill>
                <a:srgbClr val="003E6F"/>
              </a:solidFill>
              <a:latin typeface="Verdana" pitchFamily="34" charset="0"/>
            </a:endParaRPr>
          </a:p>
          <a:p>
            <a:pPr marL="360000" lvl="1" indent="-360000" algn="just">
              <a:lnSpc>
                <a:spcPts val="2400"/>
              </a:lnSpc>
              <a:spcBef>
                <a:spcPts val="1800"/>
              </a:spcBef>
              <a:buClr>
                <a:srgbClr val="EB4C6A"/>
              </a:buClr>
              <a:buFont typeface="Wingdings" pitchFamily="2" charset="2"/>
              <a:buChar char="Ø"/>
            </a:pPr>
            <a:r>
              <a:rPr lang="en-GB" sz="1700" dirty="0" smtClean="0">
                <a:solidFill>
                  <a:srgbClr val="003E6F"/>
                </a:solidFill>
                <a:latin typeface="Verdana" pitchFamily="34" charset="0"/>
              </a:rPr>
              <a:t>medium term (2020), considering a sulphur limit of 0.5% with a sensitivity analysis on a limit of 0.1%;</a:t>
            </a:r>
            <a:endParaRPr lang="pt-PT" sz="1700" dirty="0" smtClean="0">
              <a:solidFill>
                <a:srgbClr val="003E6F"/>
              </a:solidFill>
              <a:latin typeface="Verdana" pitchFamily="34" charset="0"/>
            </a:endParaRPr>
          </a:p>
          <a:p>
            <a:pPr marL="360000" lvl="1" indent="-360000" algn="just">
              <a:lnSpc>
                <a:spcPts val="2400"/>
              </a:lnSpc>
              <a:spcBef>
                <a:spcPts val="1800"/>
              </a:spcBef>
              <a:buClr>
                <a:srgbClr val="EB4C6A"/>
              </a:buClr>
              <a:buFont typeface="Wingdings" pitchFamily="2" charset="2"/>
              <a:buChar char="Ø"/>
            </a:pPr>
            <a:r>
              <a:rPr lang="en-GB" sz="1700" dirty="0" smtClean="0">
                <a:solidFill>
                  <a:srgbClr val="003E6F"/>
                </a:solidFill>
                <a:latin typeface="Verdana" pitchFamily="34" charset="0"/>
              </a:rPr>
              <a:t>long term (2030), considering a sulphur limit of 0.1%.</a:t>
            </a:r>
            <a:endParaRPr lang="pt-PT" sz="1700" dirty="0" smtClean="0">
              <a:solidFill>
                <a:srgbClr val="003E6F"/>
              </a:solidFill>
              <a:latin typeface="Verdana" pitchFamily="34" charset="0"/>
            </a:endParaRPr>
          </a:p>
          <a:p>
            <a:pPr algn="just"/>
            <a:endParaRPr lang="pt-PT"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TotalTime>
  <Words>1178</Words>
  <Application>Microsoft Office PowerPoint</Application>
  <PresentationFormat>Apresentação no Ecrã (4:3)</PresentationFormat>
  <Paragraphs>119</Paragraphs>
  <Slides>13</Slides>
  <Notes>4</Notes>
  <HiddenSlides>0</HiddenSlides>
  <MMClips>0</MMClips>
  <ScaleCrop>false</ScaleCrop>
  <HeadingPairs>
    <vt:vector size="4" baseType="variant">
      <vt:variant>
        <vt:lpstr>Tema</vt:lpstr>
      </vt:variant>
      <vt:variant>
        <vt:i4>2</vt:i4>
      </vt:variant>
      <vt:variant>
        <vt:lpstr>Títulos dos diapositivos</vt:lpstr>
      </vt:variant>
      <vt:variant>
        <vt:i4>13</vt:i4>
      </vt:variant>
    </vt:vector>
  </HeadingPairs>
  <TitlesOfParts>
    <vt:vector size="15" baseType="lpstr">
      <vt:lpstr>Tema do Office</vt:lpstr>
      <vt:lpstr>Office Theme</vt:lpstr>
      <vt:lpstr>Diapositivo 1</vt:lpstr>
      <vt:lpstr>Diapositivo 2</vt:lpstr>
      <vt:lpstr>Diapositivo 3</vt:lpstr>
      <vt:lpstr>Diapositivo 4</vt:lpstr>
      <vt:lpstr>COSTA Action and the LNG North Sea and Baltic project </vt:lpstr>
      <vt:lpstr>Diapositivo 6</vt:lpstr>
      <vt:lpstr>Diapositivo 7</vt:lpstr>
      <vt:lpstr>Diapositivo 8</vt:lpstr>
      <vt:lpstr>Diapositivo 9</vt:lpstr>
      <vt:lpstr>Diapositivo 10</vt:lpstr>
      <vt:lpstr>Diapositivo 11</vt:lpstr>
      <vt:lpstr>Diapositivo 12</vt:lpstr>
      <vt:lpstr>Diapositivo 13</vt:lpstr>
    </vt:vector>
  </TitlesOfParts>
  <Company>IPTM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Diapositivo 1</dc:title>
  <dc:creator>Luisa Mourao</dc:creator>
  <cp:lastModifiedBy>heloisa_cid</cp:lastModifiedBy>
  <cp:revision>78</cp:revision>
  <dcterms:created xsi:type="dcterms:W3CDTF">2012-05-15T15:47:29Z</dcterms:created>
  <dcterms:modified xsi:type="dcterms:W3CDTF">2012-05-22T14:31:21Z</dcterms:modified>
</cp:coreProperties>
</file>